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41"/>
  </p:notesMasterIdLst>
  <p:handoutMasterIdLst>
    <p:handoutMasterId r:id="rId42"/>
  </p:handoutMasterIdLst>
  <p:sldIdLst>
    <p:sldId id="294" r:id="rId2"/>
    <p:sldId id="295" r:id="rId3"/>
    <p:sldId id="320" r:id="rId4"/>
    <p:sldId id="321" r:id="rId5"/>
    <p:sldId id="323" r:id="rId6"/>
    <p:sldId id="356" r:id="rId7"/>
    <p:sldId id="355" r:id="rId8"/>
    <p:sldId id="357" r:id="rId9"/>
    <p:sldId id="325" r:id="rId10"/>
    <p:sldId id="324" r:id="rId11"/>
    <p:sldId id="326" r:id="rId12"/>
    <p:sldId id="290" r:id="rId13"/>
    <p:sldId id="348" r:id="rId14"/>
    <p:sldId id="327" r:id="rId15"/>
    <p:sldId id="328" r:id="rId16"/>
    <p:sldId id="329" r:id="rId17"/>
    <p:sldId id="358" r:id="rId18"/>
    <p:sldId id="359" r:id="rId19"/>
    <p:sldId id="342" r:id="rId20"/>
    <p:sldId id="332" r:id="rId21"/>
    <p:sldId id="333" r:id="rId22"/>
    <p:sldId id="334" r:id="rId23"/>
    <p:sldId id="337" r:id="rId24"/>
    <p:sldId id="336" r:id="rId25"/>
    <p:sldId id="338" r:id="rId26"/>
    <p:sldId id="339" r:id="rId27"/>
    <p:sldId id="340" r:id="rId28"/>
    <p:sldId id="341" r:id="rId29"/>
    <p:sldId id="343" r:id="rId30"/>
    <p:sldId id="344" r:id="rId31"/>
    <p:sldId id="345" r:id="rId32"/>
    <p:sldId id="346" r:id="rId33"/>
    <p:sldId id="347" r:id="rId34"/>
    <p:sldId id="349" r:id="rId35"/>
    <p:sldId id="350" r:id="rId36"/>
    <p:sldId id="351" r:id="rId37"/>
    <p:sldId id="352" r:id="rId38"/>
    <p:sldId id="318" r:id="rId39"/>
    <p:sldId id="316" r:id="rId40"/>
  </p:sldIdLst>
  <p:sldSz cx="24385588" cy="13717588"/>
  <p:notesSz cx="6858000" cy="9144000"/>
  <p:defaultTextStyle>
    <a:defPPr>
      <a:defRPr lang="pt-BR"/>
    </a:defPPr>
    <a:lvl1pPr marL="0" algn="l" defTabSz="2176511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256" algn="l" defTabSz="2176511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6511" algn="l" defTabSz="2176511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4769" algn="l" defTabSz="2176511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3022" algn="l" defTabSz="2176511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1278" algn="l" defTabSz="2176511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29533" algn="l" defTabSz="2176511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7787" algn="l" defTabSz="2176511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6045" algn="l" defTabSz="2176511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142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65F"/>
    <a:srgbClr val="5E9175"/>
    <a:srgbClr val="468CBD"/>
    <a:srgbClr val="48385C"/>
    <a:srgbClr val="E8E5DF"/>
    <a:srgbClr val="A33348"/>
    <a:srgbClr val="B1A994"/>
    <a:srgbClr val="2C3341"/>
    <a:srgbClr val="555555"/>
    <a:srgbClr val="6DB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46" autoAdjust="0"/>
    <p:restoredTop sz="94660"/>
  </p:normalViewPr>
  <p:slideViewPr>
    <p:cSldViewPr>
      <p:cViewPr>
        <p:scale>
          <a:sx n="50" d="100"/>
          <a:sy n="50" d="100"/>
        </p:scale>
        <p:origin x="416" y="232"/>
      </p:cViewPr>
      <p:guideLst>
        <p:guide orient="horz" pos="4320"/>
        <p:guide pos="1421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1" d="100"/>
          <a:sy n="81" d="100"/>
        </p:scale>
        <p:origin x="389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Sheet1!$A$2:$C$32</cx:f>
        <cx:lvl ptCount="31">
          <cx:pt idx="0">DFAT2</cx:pt>
          <cx:pt idx="1">Contribution</cx:pt>
          <cx:pt idx="2">ESACD</cx:pt>
          <cx:pt idx="3">SAHELTF</cx:pt>
          <cx:pt idx="4">OCWART</cx:pt>
          <cx:pt idx="5">RRG MRU</cx:pt>
          <cx:pt idx="6">WASTAB</cx:pt>
          <cx:pt idx="7">ENACT2</cx:pt>
          <cx:pt idx="8">Norway Core</cx:pt>
          <cx:pt idx="9">OESTRAFFIC</cx:pt>
          <cx:pt idx="10">OSF</cx:pt>
          <cx:pt idx="11">PADF</cx:pt>
          <cx:pt idx="12">Palladium</cx:pt>
          <cx:pt idx="13">USIP</cx:pt>
          <cx:pt idx="14">WWF</cx:pt>
          <cx:pt idx="15">UNTOC2</cx:pt>
          <cx:pt idx="16">USAINDEX</cx:pt>
          <cx:pt idx="17">Heroes</cx:pt>
          <cx:pt idx="18">BalkanObs5</cx:pt>
          <cx:pt idx="19">CyberCrime2</cx:pt>
          <cx:pt idx="20">Guinea</cx:pt>
          <cx:pt idx="21">UKR</cx:pt>
          <cx:pt idx="22">GPDPD2</cx:pt>
          <cx:pt idx="23">IFFS3</cx:pt>
          <cx:pt idx="24">LGBT</cx:pt>
          <cx:pt idx="25">ResFund</cx:pt>
          <cx:pt idx="26">Maritime</cx:pt>
          <cx:pt idx="27">YCADUP</cx:pt>
          <cx:pt idx="28">PALMIRA</cx:pt>
          <cx:pt idx="29">UOB2</cx:pt>
          <cx:pt idx="30">UOB3</cx:pt>
        </cx:lvl>
        <cx:lvl ptCount="31">
          <cx:pt idx="0">Department of Foreign Affairs &amp; Trade</cx:pt>
          <cx:pt idx="1">Government of Denmark</cx:pt>
          <cx:pt idx="2">European Union</cx:pt>
          <cx:pt idx="3">European Union</cx:pt>
          <cx:pt idx="4">GIZ</cx:pt>
          <cx:pt idx="5">GIZ</cx:pt>
          <cx:pt idx="6">Federal Republic of Germany</cx:pt>
          <cx:pt idx="7">European Union</cx:pt>
          <cx:pt idx="8">Norwegian Ministry of Foreign Affairs</cx:pt>
          <cx:pt idx="9">Traffic International</cx:pt>
          <cx:pt idx="10">Open Society Foundation</cx:pt>
          <cx:pt idx="11">Pan American Development Foundation</cx:pt>
          <cx:pt idx="12">Palladium International</cx:pt>
          <cx:pt idx="13">United States Institute of Peace</cx:pt>
          <cx:pt idx="14">World Wildlife Fund</cx:pt>
          <cx:pt idx="15">Swiss Confederation</cx:pt>
          <cx:pt idx="16">US Department of State</cx:pt>
          <cx:pt idx="17">European Union</cx:pt>
          <cx:pt idx="18">Foreign, Commonwealth &amp; Development Office</cx:pt>
          <cx:pt idx="19">Foreign, Commonwealth &amp; Development Office</cx:pt>
          <cx:pt idx="20">Foreign, Commonwealth &amp; Development Office</cx:pt>
          <cx:pt idx="21">Foreign, Commonwealth &amp; Development Office</cx:pt>
          <cx:pt idx="22">GIZ</cx:pt>
          <cx:pt idx="23">GIZ</cx:pt>
          <cx:pt idx="24">GIZ</cx:pt>
          <cx:pt idx="25">Norwegian Ministry of Foreign Affairs</cx:pt>
          <cx:pt idx="26">Ministry of Business, Innovation &amp; Employment</cx:pt>
          <cx:pt idx="27">Organization for Security and Co-Operation in Europe</cx:pt>
          <cx:pt idx="28">Municipality of Palmira</cx:pt>
          <cx:pt idx="29">University of Birmingham</cx:pt>
          <cx:pt idx="30">University of Birmingham</cx:pt>
        </cx:lvl>
        <cx:lvl ptCount="31">
          <cx:pt idx="0">Geneva</cx:pt>
          <cx:pt idx="1">Geneva</cx:pt>
          <cx:pt idx="2">Geneva</cx:pt>
          <cx:pt idx="3">Geneva</cx:pt>
          <cx:pt idx="4">Geneva</cx:pt>
          <cx:pt idx="5">Geneva</cx:pt>
          <cx:pt idx="6">Geneva</cx:pt>
          <cx:pt idx="7">Geneva</cx:pt>
          <cx:pt idx="8">Geneva</cx:pt>
          <cx:pt idx="9">Geneva</cx:pt>
          <cx:pt idx="10">Geneva</cx:pt>
          <cx:pt idx="11">Geneva</cx:pt>
          <cx:pt idx="12">Geneva</cx:pt>
          <cx:pt idx="13">Geneva</cx:pt>
          <cx:pt idx="14">Geneva</cx:pt>
          <cx:pt idx="15">Geneva</cx:pt>
          <cx:pt idx="16">Geneva</cx:pt>
          <cx:pt idx="17">Vienna</cx:pt>
          <cx:pt idx="18">Vienna</cx:pt>
          <cx:pt idx="19">Vienna</cx:pt>
          <cx:pt idx="20">Vienna</cx:pt>
          <cx:pt idx="21">Vienna</cx:pt>
          <cx:pt idx="22">Vienna</cx:pt>
          <cx:pt idx="23">Vienna</cx:pt>
          <cx:pt idx="24">Vienna</cx:pt>
          <cx:pt idx="25">Vienna</cx:pt>
          <cx:pt idx="26">Vienna</cx:pt>
          <cx:pt idx="27">Vienna</cx:pt>
          <cx:pt idx="28">Vienna</cx:pt>
          <cx:pt idx="29">Vienna</cx:pt>
          <cx:pt idx="30">Vienna</cx:pt>
        </cx:lvl>
      </cx:strDim>
      <cx:numDim type="size">
        <cx:f>Sheet1!$D$2:$D$32</cx:f>
        <cx:lvl ptCount="31" formatCode="#'##0.00">
          <cx:pt idx="0">58040.766180000006</cx:pt>
          <cx:pt idx="1">668400</cx:pt>
          <cx:pt idx="2">2451762.3903999999</cx:pt>
          <cx:pt idx="3">3187940.6335</cx:pt>
          <cx:pt idx="4">986309.52283600008</cx:pt>
          <cx:pt idx="5">54087.328999999998</cx:pt>
          <cx:pt idx="6">2422895.233</cx:pt>
          <cx:pt idx="7">1049961.4356</cx:pt>
          <cx:pt idx="8">3040648</cx:pt>
          <cx:pt idx="9">66247.739249999999</cx:pt>
          <cx:pt idx="10">366256</cx:pt>
          <cx:pt idx="11">496441.69520000002</cx:pt>
          <cx:pt idx="12">48920.976719999999</cx:pt>
          <cx:pt idx="13">15264.63444</cx:pt>
          <cx:pt idx="14">9156.3999999999996</cx:pt>
          <cx:pt idx="15">220000</cx:pt>
          <cx:pt idx="16">2791310.2272000001</cx:pt>
          <cx:pt idx="17">4979002.0499999998</cx:pt>
          <cx:pt idx="18">1225642.5530999999</cx:pt>
          <cx:pt idx="19">22619.799999999999</cx:pt>
          <cx:pt idx="20">185857.84868</cx:pt>
          <cx:pt idx="21">628327.14944999991</cx:pt>
          <cx:pt idx="22">30748.980163</cx:pt>
          <cx:pt idx="23">119409.684752</cx:pt>
          <cx:pt idx="24">152001.22930000001</cx:pt>
          <cx:pt idx="25">3515200</cx:pt>
          <cx:pt idx="26">114270</cx:pt>
          <cx:pt idx="27">213998.992</cx:pt>
          <cx:pt idx="28">11529.25</cx:pt>
          <cx:pt idx="29">75815.439634199996</cx:pt>
          <cx:pt idx="30">57490.483679999998</cx:pt>
        </cx:lvl>
      </cx:numDim>
    </cx:data>
  </cx:chartData>
  <cx:chart>
    <cx:plotArea>
      <cx:plotAreaRegion>
        <cx:series layoutId="treemap" uniqueId="{0C6EE2D1-29F6-B140-9A74-5A6AA95F31DE}">
          <cx:tx>
            <cx:txData>
              <cx:f>Sheet1!$D$1</cx:f>
              <cx:v>Series1</cx:v>
            </cx:txData>
          </cx:tx>
          <cx:dataPt idx="0"/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600"/>
                </a:pPr>
                <a:endParaRPr lang="en-GB" sz="1600" b="1" i="0" u="none" strike="noStrike" baseline="0">
                  <a:solidFill>
                    <a:srgbClr val="FFFFFF"/>
                  </a:solidFill>
                  <a:latin typeface="Calibri" panose="020F0502020204030204"/>
                </a:endParaRPr>
              </a:p>
            </cx:txPr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3200"/>
                  </a:pPr>
                  <a:r>
                    <a:rPr lang="en-GB" sz="3200" b="1" i="0" u="none" strike="noStrike" baseline="0">
                      <a:solidFill>
                        <a:srgbClr val="FFFFFF"/>
                      </a:solidFill>
                      <a:latin typeface="Calibri" panose="020F0502020204030204"/>
                    </a:rPr>
                    <a:t>Geneva</a:t>
                  </a:r>
                </a:p>
              </cx:txPr>
            </cx:dataLabel>
            <cx:dataLabel idx="3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3200"/>
                  </a:pPr>
                  <a:r>
                    <a:rPr lang="en-GB" sz="3200" b="1" i="0" u="none" strike="noStrike" baseline="0">
                      <a:solidFill>
                        <a:srgbClr val="FFFFFF"/>
                      </a:solidFill>
                      <a:latin typeface="Calibri" panose="020F0502020204030204"/>
                    </a:rPr>
                    <a:t>Vienna</a:t>
                  </a:r>
                </a:p>
              </cx:txP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Sheet1!$A$2:$C$12</cx:f>
        <cx:lvl ptCount="11">
          <cx:pt idx="0">Vienna</cx:pt>
          <cx:pt idx="1">Geneva</cx:pt>
          <cx:pt idx="2">Geneva</cx:pt>
          <cx:pt idx="3">Cape Town</cx:pt>
          <cx:pt idx="4">Vienna</cx:pt>
          <cx:pt idx="5">Geneva</cx:pt>
          <cx:pt idx="6">Geneva</cx:pt>
          <cx:pt idx="7">Geneva</cx:pt>
          <cx:pt idx="8">Geneva</cx:pt>
          <cx:pt idx="9">Geneva</cx:pt>
          <cx:pt idx="10">Geneva</cx:pt>
        </cx:lvl>
        <cx:lvl ptCount="11">
          <cx:pt idx="0">Vienna</cx:pt>
          <cx:pt idx="1">Geneva</cx:pt>
          <cx:pt idx="2">Geneva</cx:pt>
          <cx:pt idx="3">South Africa</cx:pt>
          <cx:pt idx="4">Austria</cx:pt>
          <cx:pt idx="5">Geneva</cx:pt>
          <cx:pt idx="6">Geneva</cx:pt>
          <cx:pt idx="7">Geneva</cx:pt>
          <cx:pt idx="8">Geneva</cx:pt>
          <cx:pt idx="9">Geneva</cx:pt>
          <cx:pt idx="10">Geneva</cx:pt>
        </cx:lvl>
        <cx:lvl ptCount="11">
          <cx:pt idx="0">Austrian Abroad</cx:pt>
          <cx:pt idx="1">UK Sal</cx:pt>
          <cx:pt idx="2">Swiss Abroad</cx:pt>
          <cx:pt idx="3">South African Sal</cx:pt>
          <cx:pt idx="4">Austrian Sal</cx:pt>
          <cx:pt idx="5">French Sal</cx:pt>
          <cx:pt idx="6">Maltese Sal</cx:pt>
          <cx:pt idx="7">Remote Germany &amp; Canada</cx:pt>
          <cx:pt idx="8">Remote Italy</cx:pt>
          <cx:pt idx="9">Swiss Sal</cx:pt>
          <cx:pt idx="10">Remote USA</cx:pt>
        </cx:lvl>
      </cx:strDim>
      <cx:numDim type="size">
        <cx:f>Sheet1!$D$2:$D$12</cx:f>
        <cx:lvl ptCount="11" formatCode="General">
          <cx:pt idx="0">9</cx:pt>
          <cx:pt idx="1">14</cx:pt>
          <cx:pt idx="2">31</cx:pt>
          <cx:pt idx="3">12</cx:pt>
          <cx:pt idx="4">22</cx:pt>
          <cx:pt idx="5">4</cx:pt>
          <cx:pt idx="6">3</cx:pt>
          <cx:pt idx="7">2</cx:pt>
          <cx:pt idx="8">5</cx:pt>
          <cx:pt idx="9">8</cx:pt>
          <cx:pt idx="10">2</cx:pt>
        </cx:lvl>
      </cx:numDim>
    </cx:data>
  </cx:chartData>
  <cx:chart>
    <cx:plotArea>
      <cx:plotAreaRegion>
        <cx:series layoutId="sunburst" uniqueId="{0D9EBDF0-B562-654C-AC67-01E43BF92737}">
          <cx:tx>
            <cx:txData>
              <cx:f>Sheet1!$D$1</cx:f>
              <cx:v>Series1</cx:v>
            </cx:txData>
          </cx:tx>
          <cx:dataPt idx="18"/>
          <cx:dataPt idx="21"/>
          <cx:dataPt idx="30"/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 b="1"/>
                </a:pPr>
                <a:endParaRPr lang="en-GB" sz="1400" b="1" i="0" u="none" strike="noStrike" baseline="0">
                  <a:solidFill>
                    <a:srgbClr val="FFFFFF"/>
                  </a:solidFill>
                  <a:latin typeface="Calibri" panose="020F0502020204030204"/>
                </a:endParaRPr>
              </a:p>
            </cx:txPr>
            <cx:visibility seriesName="0" categoryName="1" value="1"/>
            <cx:separator>
</cx:separator>
          </cx:dataLabels>
          <cx:dataId val="0"/>
        </cx:series>
      </cx:plotAreaRegion>
    </cx:plotArea>
    <cx:legend pos="l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800"/>
          </a:pPr>
          <a:endParaRPr lang="en-GB" sz="2800" b="0" i="0" u="none" strike="noStrike" baseline="0">
            <a:solidFill>
              <a:srgbClr val="48375C">
                <a:lumMod val="65000"/>
                <a:lumOff val="35000"/>
              </a:srgbClr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6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330" b="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cap="all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D31451-CC5B-B942-B1FE-BAEA7F62B92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AE11B2-99DF-5643-9BE5-ED6D2E814EEB}">
      <dgm:prSet custT="1"/>
      <dgm:spPr/>
      <dgm:t>
        <a:bodyPr/>
        <a:lstStyle/>
        <a:p>
          <a:r>
            <a:rPr lang="en-US" sz="2800" dirty="0">
              <a:latin typeface="Lato" panose="020F0502020204030203" pitchFamily="34" charset="0"/>
              <a:cs typeface="Lato" panose="020F0502020204030203" pitchFamily="34" charset="0"/>
            </a:rPr>
            <a:t>Work completed by consultant in 2022</a:t>
          </a:r>
        </a:p>
      </dgm:t>
    </dgm:pt>
    <dgm:pt modelId="{D47F85F8-7668-8C43-A1C8-515763B1A8C2}" type="parTrans" cxnId="{0A55A475-2AE2-7C43-BE20-CB7570815D97}">
      <dgm:prSet/>
      <dgm:spPr/>
      <dgm:t>
        <a:bodyPr/>
        <a:lstStyle/>
        <a:p>
          <a:endParaRPr lang="en-US"/>
        </a:p>
      </dgm:t>
    </dgm:pt>
    <dgm:pt modelId="{C5909EBF-70D6-4643-9B64-63F17CFDDE02}" type="sibTrans" cxnId="{0A55A475-2AE2-7C43-BE20-CB7570815D97}">
      <dgm:prSet/>
      <dgm:spPr/>
      <dgm:t>
        <a:bodyPr/>
        <a:lstStyle/>
        <a:p>
          <a:endParaRPr lang="en-US"/>
        </a:p>
      </dgm:t>
    </dgm:pt>
    <dgm:pt modelId="{B7885C3E-A312-D04E-B9FB-2E6E9F374A2D}">
      <dgm:prSet custT="1"/>
      <dgm:spPr/>
      <dgm:t>
        <a:bodyPr/>
        <a:lstStyle/>
        <a:p>
          <a:r>
            <a:rPr lang="en-US" sz="2800" dirty="0">
              <a:latin typeface="Lato" panose="020F0502020204030203" pitchFamily="34" charset="0"/>
              <a:cs typeface="Lato" panose="020F0502020204030203" pitchFamily="34" charset="0"/>
            </a:rPr>
            <a:t>Invoice Received in 2023</a:t>
          </a:r>
        </a:p>
      </dgm:t>
    </dgm:pt>
    <dgm:pt modelId="{FDB21C61-5B10-5B41-AF3A-3504187BAC18}" type="parTrans" cxnId="{011E9D2E-E780-464B-A42F-ADCBE18135B3}">
      <dgm:prSet/>
      <dgm:spPr/>
      <dgm:t>
        <a:bodyPr/>
        <a:lstStyle/>
        <a:p>
          <a:endParaRPr lang="en-US"/>
        </a:p>
      </dgm:t>
    </dgm:pt>
    <dgm:pt modelId="{B5BE533D-1909-8B42-8CB6-66E78EAD536C}" type="sibTrans" cxnId="{011E9D2E-E780-464B-A42F-ADCBE18135B3}">
      <dgm:prSet/>
      <dgm:spPr/>
      <dgm:t>
        <a:bodyPr/>
        <a:lstStyle/>
        <a:p>
          <a:endParaRPr lang="en-US"/>
        </a:p>
      </dgm:t>
    </dgm:pt>
    <dgm:pt modelId="{31B86DBC-3A80-574D-AFFF-CAD64D37743B}">
      <dgm:prSet custT="1"/>
      <dgm:spPr>
        <a:solidFill>
          <a:srgbClr val="FFC000"/>
        </a:solidFill>
      </dgm:spPr>
      <dgm:t>
        <a:bodyPr/>
        <a:lstStyle/>
        <a:p>
          <a:r>
            <a:rPr lang="en-US" sz="2800" dirty="0">
              <a:latin typeface="Lato" panose="020F0502020204030203" pitchFamily="34" charset="0"/>
              <a:cs typeface="Lato" panose="020F0502020204030203" pitchFamily="34" charset="0"/>
            </a:rPr>
            <a:t>Expense booked in 2022 not 2023</a:t>
          </a:r>
        </a:p>
      </dgm:t>
    </dgm:pt>
    <dgm:pt modelId="{614D4A6F-D9D6-6C44-BF07-DA4A8D3A86AB}" type="parTrans" cxnId="{C2A0916C-CFBB-2742-8279-1B083ABFFB18}">
      <dgm:prSet/>
      <dgm:spPr/>
      <dgm:t>
        <a:bodyPr/>
        <a:lstStyle/>
        <a:p>
          <a:endParaRPr lang="en-US"/>
        </a:p>
      </dgm:t>
    </dgm:pt>
    <dgm:pt modelId="{1E0E9E05-7403-0C48-AA0E-DF7EBE5D4D9D}" type="sibTrans" cxnId="{C2A0916C-CFBB-2742-8279-1B083ABFFB18}">
      <dgm:prSet/>
      <dgm:spPr/>
      <dgm:t>
        <a:bodyPr/>
        <a:lstStyle/>
        <a:p>
          <a:endParaRPr lang="en-US"/>
        </a:p>
      </dgm:t>
    </dgm:pt>
    <dgm:pt modelId="{46D337E5-0C37-7C43-B07E-47868F681544}">
      <dgm:prSet custT="1"/>
      <dgm:spPr/>
      <dgm:t>
        <a:bodyPr/>
        <a:lstStyle/>
        <a:p>
          <a:r>
            <a:rPr lang="en-US" sz="2800" dirty="0">
              <a:latin typeface="Lato" panose="020F0502020204030203" pitchFamily="34" charset="0"/>
              <a:cs typeface="Lato" panose="020F0502020204030203" pitchFamily="34" charset="0"/>
            </a:rPr>
            <a:t>Accrued Expense in 2022</a:t>
          </a:r>
        </a:p>
      </dgm:t>
    </dgm:pt>
    <dgm:pt modelId="{9F6ED71E-D48A-2643-8F1F-A25A751F8687}" type="parTrans" cxnId="{48E5BE7F-F6B4-FB49-995C-30B37CCABAD3}">
      <dgm:prSet/>
      <dgm:spPr/>
      <dgm:t>
        <a:bodyPr/>
        <a:lstStyle/>
        <a:p>
          <a:endParaRPr lang="en-US"/>
        </a:p>
      </dgm:t>
    </dgm:pt>
    <dgm:pt modelId="{DB9B9950-53B5-E345-BF81-23497A4149CD}" type="sibTrans" cxnId="{48E5BE7F-F6B4-FB49-995C-30B37CCABAD3}">
      <dgm:prSet/>
      <dgm:spPr/>
      <dgm:t>
        <a:bodyPr/>
        <a:lstStyle/>
        <a:p>
          <a:endParaRPr lang="en-US"/>
        </a:p>
      </dgm:t>
    </dgm:pt>
    <dgm:pt modelId="{D0D66D07-C9D3-3E44-9864-91A6C11EB697}">
      <dgm:prSet custT="1"/>
      <dgm:spPr/>
      <dgm:t>
        <a:bodyPr/>
        <a:lstStyle/>
        <a:p>
          <a:r>
            <a:rPr lang="en-US" sz="2800" dirty="0">
              <a:latin typeface="Lato" panose="020F0502020204030203" pitchFamily="34" charset="0"/>
              <a:cs typeface="Lato" panose="020F0502020204030203" pitchFamily="34" charset="0"/>
            </a:rPr>
            <a:t>Invoice paid in December 2023</a:t>
          </a:r>
        </a:p>
      </dgm:t>
    </dgm:pt>
    <dgm:pt modelId="{2D227BA4-7551-2E46-A15B-D693AB0B5916}" type="parTrans" cxnId="{0225235B-56FE-2B4B-95A8-652D8BE36BBF}">
      <dgm:prSet/>
      <dgm:spPr/>
      <dgm:t>
        <a:bodyPr/>
        <a:lstStyle/>
        <a:p>
          <a:endParaRPr lang="en-US"/>
        </a:p>
      </dgm:t>
    </dgm:pt>
    <dgm:pt modelId="{2BB98207-E3D4-7D46-B750-7B13F9CED2B4}" type="sibTrans" cxnId="{0225235B-56FE-2B4B-95A8-652D8BE36BBF}">
      <dgm:prSet/>
      <dgm:spPr/>
      <dgm:t>
        <a:bodyPr/>
        <a:lstStyle/>
        <a:p>
          <a:endParaRPr lang="en-US"/>
        </a:p>
      </dgm:t>
    </dgm:pt>
    <dgm:pt modelId="{E6CCEFCA-8DCC-7B4C-AD14-02E384CA1B74}" type="pres">
      <dgm:prSet presAssocID="{8BD31451-CC5B-B942-B1FE-BAEA7F62B92A}" presName="Name0" presStyleCnt="0">
        <dgm:presLayoutVars>
          <dgm:dir/>
          <dgm:resizeHandles val="exact"/>
        </dgm:presLayoutVars>
      </dgm:prSet>
      <dgm:spPr/>
    </dgm:pt>
    <dgm:pt modelId="{E7F8285F-053D-E54D-885A-A2F38E2B7C10}" type="pres">
      <dgm:prSet presAssocID="{1DAE11B2-99DF-5643-9BE5-ED6D2E814EEB}" presName="node" presStyleLbl="node1" presStyleIdx="0" presStyleCnt="5">
        <dgm:presLayoutVars>
          <dgm:bulletEnabled val="1"/>
        </dgm:presLayoutVars>
      </dgm:prSet>
      <dgm:spPr/>
    </dgm:pt>
    <dgm:pt modelId="{3AA171D7-BF0D-0541-9F5E-AC9DB3FAF1F9}" type="pres">
      <dgm:prSet presAssocID="{C5909EBF-70D6-4643-9B64-63F17CFDDE02}" presName="sibTrans" presStyleLbl="sibTrans2D1" presStyleIdx="0" presStyleCnt="4"/>
      <dgm:spPr/>
    </dgm:pt>
    <dgm:pt modelId="{FE5B3977-EEF6-6F42-91EA-9E6DE5A9DEF9}" type="pres">
      <dgm:prSet presAssocID="{C5909EBF-70D6-4643-9B64-63F17CFDDE02}" presName="connectorText" presStyleLbl="sibTrans2D1" presStyleIdx="0" presStyleCnt="4"/>
      <dgm:spPr/>
    </dgm:pt>
    <dgm:pt modelId="{AAD35410-FD29-D74D-A232-CF293F1A0D07}" type="pres">
      <dgm:prSet presAssocID="{46D337E5-0C37-7C43-B07E-47868F681544}" presName="node" presStyleLbl="node1" presStyleIdx="1" presStyleCnt="5">
        <dgm:presLayoutVars>
          <dgm:bulletEnabled val="1"/>
        </dgm:presLayoutVars>
      </dgm:prSet>
      <dgm:spPr/>
    </dgm:pt>
    <dgm:pt modelId="{5677752F-9E0B-7B4E-A37C-0571600AE02F}" type="pres">
      <dgm:prSet presAssocID="{DB9B9950-53B5-E345-BF81-23497A4149CD}" presName="sibTrans" presStyleLbl="sibTrans2D1" presStyleIdx="1" presStyleCnt="4"/>
      <dgm:spPr/>
    </dgm:pt>
    <dgm:pt modelId="{FD793D7E-33AE-2C45-ACBB-C107B13C8213}" type="pres">
      <dgm:prSet presAssocID="{DB9B9950-53B5-E345-BF81-23497A4149CD}" presName="connectorText" presStyleLbl="sibTrans2D1" presStyleIdx="1" presStyleCnt="4"/>
      <dgm:spPr/>
    </dgm:pt>
    <dgm:pt modelId="{3445FB14-C91C-F34A-8704-315FF645043C}" type="pres">
      <dgm:prSet presAssocID="{B7885C3E-A312-D04E-B9FB-2E6E9F374A2D}" presName="node" presStyleLbl="node1" presStyleIdx="2" presStyleCnt="5">
        <dgm:presLayoutVars>
          <dgm:bulletEnabled val="1"/>
        </dgm:presLayoutVars>
      </dgm:prSet>
      <dgm:spPr/>
    </dgm:pt>
    <dgm:pt modelId="{C912A448-04D6-C340-AE2E-7B0A2CBE8840}" type="pres">
      <dgm:prSet presAssocID="{B5BE533D-1909-8B42-8CB6-66E78EAD536C}" presName="sibTrans" presStyleLbl="sibTrans2D1" presStyleIdx="2" presStyleCnt="4"/>
      <dgm:spPr/>
    </dgm:pt>
    <dgm:pt modelId="{B740400C-FB14-B64D-9E3F-C7B215ABE12D}" type="pres">
      <dgm:prSet presAssocID="{B5BE533D-1909-8B42-8CB6-66E78EAD536C}" presName="connectorText" presStyleLbl="sibTrans2D1" presStyleIdx="2" presStyleCnt="4"/>
      <dgm:spPr/>
    </dgm:pt>
    <dgm:pt modelId="{68DDDEE2-7B62-9148-9668-B387CDF13CD5}" type="pres">
      <dgm:prSet presAssocID="{D0D66D07-C9D3-3E44-9864-91A6C11EB697}" presName="node" presStyleLbl="node1" presStyleIdx="3" presStyleCnt="5">
        <dgm:presLayoutVars>
          <dgm:bulletEnabled val="1"/>
        </dgm:presLayoutVars>
      </dgm:prSet>
      <dgm:spPr/>
    </dgm:pt>
    <dgm:pt modelId="{47E75170-E4A2-414E-A774-CD8E5DF61E0B}" type="pres">
      <dgm:prSet presAssocID="{2BB98207-E3D4-7D46-B750-7B13F9CED2B4}" presName="sibTrans" presStyleLbl="sibTrans2D1" presStyleIdx="3" presStyleCnt="4"/>
      <dgm:spPr/>
    </dgm:pt>
    <dgm:pt modelId="{16A31785-0728-0E4D-BB7E-08BB13AF65C6}" type="pres">
      <dgm:prSet presAssocID="{2BB98207-E3D4-7D46-B750-7B13F9CED2B4}" presName="connectorText" presStyleLbl="sibTrans2D1" presStyleIdx="3" presStyleCnt="4"/>
      <dgm:spPr/>
    </dgm:pt>
    <dgm:pt modelId="{9AE4727E-7ED7-6743-9AD9-E40657E60F50}" type="pres">
      <dgm:prSet presAssocID="{31B86DBC-3A80-574D-AFFF-CAD64D37743B}" presName="node" presStyleLbl="node1" presStyleIdx="4" presStyleCnt="5">
        <dgm:presLayoutVars>
          <dgm:bulletEnabled val="1"/>
        </dgm:presLayoutVars>
      </dgm:prSet>
      <dgm:spPr/>
    </dgm:pt>
  </dgm:ptLst>
  <dgm:cxnLst>
    <dgm:cxn modelId="{53C8D11A-2FBE-E345-83CE-0E4EAC5596F6}" type="presOf" srcId="{C5909EBF-70D6-4643-9B64-63F17CFDDE02}" destId="{3AA171D7-BF0D-0541-9F5E-AC9DB3FAF1F9}" srcOrd="0" destOrd="0" presId="urn:microsoft.com/office/officeart/2005/8/layout/process1"/>
    <dgm:cxn modelId="{E95E3D1E-0AD2-7846-B831-B39365248546}" type="presOf" srcId="{B7885C3E-A312-D04E-B9FB-2E6E9F374A2D}" destId="{3445FB14-C91C-F34A-8704-315FF645043C}" srcOrd="0" destOrd="0" presId="urn:microsoft.com/office/officeart/2005/8/layout/process1"/>
    <dgm:cxn modelId="{011E9D2E-E780-464B-A42F-ADCBE18135B3}" srcId="{8BD31451-CC5B-B942-B1FE-BAEA7F62B92A}" destId="{B7885C3E-A312-D04E-B9FB-2E6E9F374A2D}" srcOrd="2" destOrd="0" parTransId="{FDB21C61-5B10-5B41-AF3A-3504187BAC18}" sibTransId="{B5BE533D-1909-8B42-8CB6-66E78EAD536C}"/>
    <dgm:cxn modelId="{0225235B-56FE-2B4B-95A8-652D8BE36BBF}" srcId="{8BD31451-CC5B-B942-B1FE-BAEA7F62B92A}" destId="{D0D66D07-C9D3-3E44-9864-91A6C11EB697}" srcOrd="3" destOrd="0" parTransId="{2D227BA4-7551-2E46-A15B-D693AB0B5916}" sibTransId="{2BB98207-E3D4-7D46-B750-7B13F9CED2B4}"/>
    <dgm:cxn modelId="{F59DB65D-6508-D747-9F28-4B82A3A07F99}" type="presOf" srcId="{B5BE533D-1909-8B42-8CB6-66E78EAD536C}" destId="{C912A448-04D6-C340-AE2E-7B0A2CBE8840}" srcOrd="0" destOrd="0" presId="urn:microsoft.com/office/officeart/2005/8/layout/process1"/>
    <dgm:cxn modelId="{DE4B146A-71AD-4C48-8AD1-4DC8F1C1F905}" type="presOf" srcId="{2BB98207-E3D4-7D46-B750-7B13F9CED2B4}" destId="{47E75170-E4A2-414E-A774-CD8E5DF61E0B}" srcOrd="0" destOrd="0" presId="urn:microsoft.com/office/officeart/2005/8/layout/process1"/>
    <dgm:cxn modelId="{C2A0916C-CFBB-2742-8279-1B083ABFFB18}" srcId="{8BD31451-CC5B-B942-B1FE-BAEA7F62B92A}" destId="{31B86DBC-3A80-574D-AFFF-CAD64D37743B}" srcOrd="4" destOrd="0" parTransId="{614D4A6F-D9D6-6C44-BF07-DA4A8D3A86AB}" sibTransId="{1E0E9E05-7403-0C48-AA0E-DF7EBE5D4D9D}"/>
    <dgm:cxn modelId="{0A55A475-2AE2-7C43-BE20-CB7570815D97}" srcId="{8BD31451-CC5B-B942-B1FE-BAEA7F62B92A}" destId="{1DAE11B2-99DF-5643-9BE5-ED6D2E814EEB}" srcOrd="0" destOrd="0" parTransId="{D47F85F8-7668-8C43-A1C8-515763B1A8C2}" sibTransId="{C5909EBF-70D6-4643-9B64-63F17CFDDE02}"/>
    <dgm:cxn modelId="{9C304078-F5F9-F546-BDC5-9CBAC2A53000}" type="presOf" srcId="{8BD31451-CC5B-B942-B1FE-BAEA7F62B92A}" destId="{E6CCEFCA-8DCC-7B4C-AD14-02E384CA1B74}" srcOrd="0" destOrd="0" presId="urn:microsoft.com/office/officeart/2005/8/layout/process1"/>
    <dgm:cxn modelId="{E3099B7C-B950-6743-B471-08CBE4F5226E}" type="presOf" srcId="{DB9B9950-53B5-E345-BF81-23497A4149CD}" destId="{FD793D7E-33AE-2C45-ACBB-C107B13C8213}" srcOrd="1" destOrd="0" presId="urn:microsoft.com/office/officeart/2005/8/layout/process1"/>
    <dgm:cxn modelId="{48E5BE7F-F6B4-FB49-995C-30B37CCABAD3}" srcId="{8BD31451-CC5B-B942-B1FE-BAEA7F62B92A}" destId="{46D337E5-0C37-7C43-B07E-47868F681544}" srcOrd="1" destOrd="0" parTransId="{9F6ED71E-D48A-2643-8F1F-A25A751F8687}" sibTransId="{DB9B9950-53B5-E345-BF81-23497A4149CD}"/>
    <dgm:cxn modelId="{F11CF490-1AFA-2D4B-ADF3-65AA9AF80431}" type="presOf" srcId="{31B86DBC-3A80-574D-AFFF-CAD64D37743B}" destId="{9AE4727E-7ED7-6743-9AD9-E40657E60F50}" srcOrd="0" destOrd="0" presId="urn:microsoft.com/office/officeart/2005/8/layout/process1"/>
    <dgm:cxn modelId="{EEC59DB3-96CB-C240-BD44-49005B53D11A}" type="presOf" srcId="{C5909EBF-70D6-4643-9B64-63F17CFDDE02}" destId="{FE5B3977-EEF6-6F42-91EA-9E6DE5A9DEF9}" srcOrd="1" destOrd="0" presId="urn:microsoft.com/office/officeart/2005/8/layout/process1"/>
    <dgm:cxn modelId="{29413AB8-3D8E-3046-8E29-15823B47C5CF}" type="presOf" srcId="{46D337E5-0C37-7C43-B07E-47868F681544}" destId="{AAD35410-FD29-D74D-A232-CF293F1A0D07}" srcOrd="0" destOrd="0" presId="urn:microsoft.com/office/officeart/2005/8/layout/process1"/>
    <dgm:cxn modelId="{D99A94C7-FE97-FF4F-A659-2F245745F758}" type="presOf" srcId="{DB9B9950-53B5-E345-BF81-23497A4149CD}" destId="{5677752F-9E0B-7B4E-A37C-0571600AE02F}" srcOrd="0" destOrd="0" presId="urn:microsoft.com/office/officeart/2005/8/layout/process1"/>
    <dgm:cxn modelId="{CB65F7CE-A583-C842-BC25-2E159124ACEC}" type="presOf" srcId="{1DAE11B2-99DF-5643-9BE5-ED6D2E814EEB}" destId="{E7F8285F-053D-E54D-885A-A2F38E2B7C10}" srcOrd="0" destOrd="0" presId="urn:microsoft.com/office/officeart/2005/8/layout/process1"/>
    <dgm:cxn modelId="{D91993DD-2137-B14C-9DF5-2010DDC3AAC2}" type="presOf" srcId="{D0D66D07-C9D3-3E44-9864-91A6C11EB697}" destId="{68DDDEE2-7B62-9148-9668-B387CDF13CD5}" srcOrd="0" destOrd="0" presId="urn:microsoft.com/office/officeart/2005/8/layout/process1"/>
    <dgm:cxn modelId="{5052F6E0-E228-8549-B839-5204C2E48443}" type="presOf" srcId="{B5BE533D-1909-8B42-8CB6-66E78EAD536C}" destId="{B740400C-FB14-B64D-9E3F-C7B215ABE12D}" srcOrd="1" destOrd="0" presId="urn:microsoft.com/office/officeart/2005/8/layout/process1"/>
    <dgm:cxn modelId="{E13E01F0-851E-6C46-AAB0-2D4DD7AF6B8A}" type="presOf" srcId="{2BB98207-E3D4-7D46-B750-7B13F9CED2B4}" destId="{16A31785-0728-0E4D-BB7E-08BB13AF65C6}" srcOrd="1" destOrd="0" presId="urn:microsoft.com/office/officeart/2005/8/layout/process1"/>
    <dgm:cxn modelId="{F7096861-FCA6-C441-BA88-CA4BD6758DC4}" type="presParOf" srcId="{E6CCEFCA-8DCC-7B4C-AD14-02E384CA1B74}" destId="{E7F8285F-053D-E54D-885A-A2F38E2B7C10}" srcOrd="0" destOrd="0" presId="urn:microsoft.com/office/officeart/2005/8/layout/process1"/>
    <dgm:cxn modelId="{2E4D9B65-9178-2642-9436-950C4F8FC2F0}" type="presParOf" srcId="{E6CCEFCA-8DCC-7B4C-AD14-02E384CA1B74}" destId="{3AA171D7-BF0D-0541-9F5E-AC9DB3FAF1F9}" srcOrd="1" destOrd="0" presId="urn:microsoft.com/office/officeart/2005/8/layout/process1"/>
    <dgm:cxn modelId="{F5FB5E55-5D7E-5746-936E-194EFB3351BC}" type="presParOf" srcId="{3AA171D7-BF0D-0541-9F5E-AC9DB3FAF1F9}" destId="{FE5B3977-EEF6-6F42-91EA-9E6DE5A9DEF9}" srcOrd="0" destOrd="0" presId="urn:microsoft.com/office/officeart/2005/8/layout/process1"/>
    <dgm:cxn modelId="{AD44D944-4C71-C34C-8D0F-D87F7E805DD6}" type="presParOf" srcId="{E6CCEFCA-8DCC-7B4C-AD14-02E384CA1B74}" destId="{AAD35410-FD29-D74D-A232-CF293F1A0D07}" srcOrd="2" destOrd="0" presId="urn:microsoft.com/office/officeart/2005/8/layout/process1"/>
    <dgm:cxn modelId="{CB2FD4E3-DEBB-1746-B7C6-4A694D57A139}" type="presParOf" srcId="{E6CCEFCA-8DCC-7B4C-AD14-02E384CA1B74}" destId="{5677752F-9E0B-7B4E-A37C-0571600AE02F}" srcOrd="3" destOrd="0" presId="urn:microsoft.com/office/officeart/2005/8/layout/process1"/>
    <dgm:cxn modelId="{82B7AA23-1400-5C4F-A86E-B371E123BBF3}" type="presParOf" srcId="{5677752F-9E0B-7B4E-A37C-0571600AE02F}" destId="{FD793D7E-33AE-2C45-ACBB-C107B13C8213}" srcOrd="0" destOrd="0" presId="urn:microsoft.com/office/officeart/2005/8/layout/process1"/>
    <dgm:cxn modelId="{A39B36BC-7A54-3646-AE58-F2EC029F8CAF}" type="presParOf" srcId="{E6CCEFCA-8DCC-7B4C-AD14-02E384CA1B74}" destId="{3445FB14-C91C-F34A-8704-315FF645043C}" srcOrd="4" destOrd="0" presId="urn:microsoft.com/office/officeart/2005/8/layout/process1"/>
    <dgm:cxn modelId="{6670D5B6-9244-614E-BD30-E61464CB8D4F}" type="presParOf" srcId="{E6CCEFCA-8DCC-7B4C-AD14-02E384CA1B74}" destId="{C912A448-04D6-C340-AE2E-7B0A2CBE8840}" srcOrd="5" destOrd="0" presId="urn:microsoft.com/office/officeart/2005/8/layout/process1"/>
    <dgm:cxn modelId="{20122406-AE5D-604D-AC7A-FBE0BCF2DC69}" type="presParOf" srcId="{C912A448-04D6-C340-AE2E-7B0A2CBE8840}" destId="{B740400C-FB14-B64D-9E3F-C7B215ABE12D}" srcOrd="0" destOrd="0" presId="urn:microsoft.com/office/officeart/2005/8/layout/process1"/>
    <dgm:cxn modelId="{E44BF1DC-EEDF-3646-800C-F5B7A97B1C08}" type="presParOf" srcId="{E6CCEFCA-8DCC-7B4C-AD14-02E384CA1B74}" destId="{68DDDEE2-7B62-9148-9668-B387CDF13CD5}" srcOrd="6" destOrd="0" presId="urn:microsoft.com/office/officeart/2005/8/layout/process1"/>
    <dgm:cxn modelId="{DA87FE2A-7857-1A44-9832-B9675548B301}" type="presParOf" srcId="{E6CCEFCA-8DCC-7B4C-AD14-02E384CA1B74}" destId="{47E75170-E4A2-414E-A774-CD8E5DF61E0B}" srcOrd="7" destOrd="0" presId="urn:microsoft.com/office/officeart/2005/8/layout/process1"/>
    <dgm:cxn modelId="{E0C605B4-3811-EE4C-B949-AEC0D110D731}" type="presParOf" srcId="{47E75170-E4A2-414E-A774-CD8E5DF61E0B}" destId="{16A31785-0728-0E4D-BB7E-08BB13AF65C6}" srcOrd="0" destOrd="0" presId="urn:microsoft.com/office/officeart/2005/8/layout/process1"/>
    <dgm:cxn modelId="{22E481A9-B542-034A-BBC0-271EE19CC779}" type="presParOf" srcId="{E6CCEFCA-8DCC-7B4C-AD14-02E384CA1B74}" destId="{9AE4727E-7ED7-6743-9AD9-E40657E60F5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D31451-CC5B-B942-B1FE-BAEA7F62B92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AE11B2-99DF-5643-9BE5-ED6D2E814EEB}">
      <dgm:prSet custT="1"/>
      <dgm:spPr/>
      <dgm:t>
        <a:bodyPr/>
        <a:lstStyle/>
        <a:p>
          <a:r>
            <a:rPr lang="en-US" sz="2800" dirty="0">
              <a:latin typeface="Lato" panose="020F0502020204030203" pitchFamily="34" charset="0"/>
              <a:cs typeface="Lato" panose="020F0502020204030203" pitchFamily="34" charset="0"/>
            </a:rPr>
            <a:t>Work completed by The GI in 2022</a:t>
          </a:r>
        </a:p>
      </dgm:t>
    </dgm:pt>
    <dgm:pt modelId="{D47F85F8-7668-8C43-A1C8-515763B1A8C2}" type="parTrans" cxnId="{0A55A475-2AE2-7C43-BE20-CB7570815D97}">
      <dgm:prSet/>
      <dgm:spPr/>
      <dgm:t>
        <a:bodyPr/>
        <a:lstStyle/>
        <a:p>
          <a:endParaRPr lang="en-US"/>
        </a:p>
      </dgm:t>
    </dgm:pt>
    <dgm:pt modelId="{C5909EBF-70D6-4643-9B64-63F17CFDDE02}" type="sibTrans" cxnId="{0A55A475-2AE2-7C43-BE20-CB7570815D97}">
      <dgm:prSet/>
      <dgm:spPr/>
      <dgm:t>
        <a:bodyPr/>
        <a:lstStyle/>
        <a:p>
          <a:endParaRPr lang="en-US"/>
        </a:p>
      </dgm:t>
    </dgm:pt>
    <dgm:pt modelId="{B7885C3E-A312-D04E-B9FB-2E6E9F374A2D}">
      <dgm:prSet custT="1"/>
      <dgm:spPr/>
      <dgm:t>
        <a:bodyPr/>
        <a:lstStyle/>
        <a:p>
          <a:r>
            <a:rPr lang="en-US" sz="2800" dirty="0">
              <a:latin typeface="Lato" panose="020F0502020204030203" pitchFamily="34" charset="0"/>
              <a:cs typeface="Lato" panose="020F0502020204030203" pitchFamily="34" charset="0"/>
            </a:rPr>
            <a:t>Invoice Sent  in 2023 to Donor</a:t>
          </a:r>
        </a:p>
      </dgm:t>
    </dgm:pt>
    <dgm:pt modelId="{FDB21C61-5B10-5B41-AF3A-3504187BAC18}" type="parTrans" cxnId="{011E9D2E-E780-464B-A42F-ADCBE18135B3}">
      <dgm:prSet/>
      <dgm:spPr/>
      <dgm:t>
        <a:bodyPr/>
        <a:lstStyle/>
        <a:p>
          <a:endParaRPr lang="en-US"/>
        </a:p>
      </dgm:t>
    </dgm:pt>
    <dgm:pt modelId="{B5BE533D-1909-8B42-8CB6-66E78EAD536C}" type="sibTrans" cxnId="{011E9D2E-E780-464B-A42F-ADCBE18135B3}">
      <dgm:prSet/>
      <dgm:spPr/>
      <dgm:t>
        <a:bodyPr/>
        <a:lstStyle/>
        <a:p>
          <a:endParaRPr lang="en-US"/>
        </a:p>
      </dgm:t>
    </dgm:pt>
    <dgm:pt modelId="{31B86DBC-3A80-574D-AFFF-CAD64D37743B}">
      <dgm:prSet custT="1"/>
      <dgm:spPr>
        <a:solidFill>
          <a:srgbClr val="FFC000"/>
        </a:solidFill>
      </dgm:spPr>
      <dgm:t>
        <a:bodyPr/>
        <a:lstStyle/>
        <a:p>
          <a:r>
            <a:rPr lang="en-US" sz="2800" dirty="0">
              <a:latin typeface="Lato" panose="020F0502020204030203" pitchFamily="34" charset="0"/>
              <a:cs typeface="Lato" panose="020F0502020204030203" pitchFamily="34" charset="0"/>
            </a:rPr>
            <a:t>Revenue Recognized in 2022 not 2023</a:t>
          </a:r>
        </a:p>
      </dgm:t>
    </dgm:pt>
    <dgm:pt modelId="{614D4A6F-D9D6-6C44-BF07-DA4A8D3A86AB}" type="parTrans" cxnId="{C2A0916C-CFBB-2742-8279-1B083ABFFB18}">
      <dgm:prSet/>
      <dgm:spPr/>
      <dgm:t>
        <a:bodyPr/>
        <a:lstStyle/>
        <a:p>
          <a:endParaRPr lang="en-US"/>
        </a:p>
      </dgm:t>
    </dgm:pt>
    <dgm:pt modelId="{1E0E9E05-7403-0C48-AA0E-DF7EBE5D4D9D}" type="sibTrans" cxnId="{C2A0916C-CFBB-2742-8279-1B083ABFFB18}">
      <dgm:prSet/>
      <dgm:spPr/>
      <dgm:t>
        <a:bodyPr/>
        <a:lstStyle/>
        <a:p>
          <a:endParaRPr lang="en-US"/>
        </a:p>
      </dgm:t>
    </dgm:pt>
    <dgm:pt modelId="{46D337E5-0C37-7C43-B07E-47868F681544}">
      <dgm:prSet custT="1"/>
      <dgm:spPr/>
      <dgm:t>
        <a:bodyPr/>
        <a:lstStyle/>
        <a:p>
          <a:r>
            <a:rPr lang="en-US" sz="2800" dirty="0">
              <a:latin typeface="Lato" panose="020F0502020204030203" pitchFamily="34" charset="0"/>
              <a:cs typeface="Lato" panose="020F0502020204030203" pitchFamily="34" charset="0"/>
            </a:rPr>
            <a:t>Accrued Revenue in 2022</a:t>
          </a:r>
        </a:p>
      </dgm:t>
    </dgm:pt>
    <dgm:pt modelId="{9F6ED71E-D48A-2643-8F1F-A25A751F8687}" type="parTrans" cxnId="{48E5BE7F-F6B4-FB49-995C-30B37CCABAD3}">
      <dgm:prSet/>
      <dgm:spPr/>
      <dgm:t>
        <a:bodyPr/>
        <a:lstStyle/>
        <a:p>
          <a:endParaRPr lang="en-US"/>
        </a:p>
      </dgm:t>
    </dgm:pt>
    <dgm:pt modelId="{DB9B9950-53B5-E345-BF81-23497A4149CD}" type="sibTrans" cxnId="{48E5BE7F-F6B4-FB49-995C-30B37CCABAD3}">
      <dgm:prSet/>
      <dgm:spPr/>
      <dgm:t>
        <a:bodyPr/>
        <a:lstStyle/>
        <a:p>
          <a:endParaRPr lang="en-US"/>
        </a:p>
      </dgm:t>
    </dgm:pt>
    <dgm:pt modelId="{A20B6401-8B4A-1241-9181-5A8DEED68FA0}">
      <dgm:prSet custT="1"/>
      <dgm:spPr/>
      <dgm:t>
        <a:bodyPr/>
        <a:lstStyle/>
        <a:p>
          <a:r>
            <a:rPr lang="en-US" sz="2800" dirty="0">
              <a:latin typeface="Lato" panose="020F0502020204030203" pitchFamily="34" charset="0"/>
              <a:cs typeface="Lato" panose="020F0502020204030203" pitchFamily="34" charset="0"/>
            </a:rPr>
            <a:t>Invoice paid in June 2023</a:t>
          </a:r>
        </a:p>
      </dgm:t>
    </dgm:pt>
    <dgm:pt modelId="{800B0A5D-D2C2-F641-8820-084C3DE6F236}" type="parTrans" cxnId="{C1BC5830-48B9-164C-AECF-8C48A7C6C7BD}">
      <dgm:prSet/>
      <dgm:spPr/>
      <dgm:t>
        <a:bodyPr/>
        <a:lstStyle/>
        <a:p>
          <a:endParaRPr lang="en-US"/>
        </a:p>
      </dgm:t>
    </dgm:pt>
    <dgm:pt modelId="{8D503F72-7D3B-8A49-BC7D-B364C6357F5C}" type="sibTrans" cxnId="{C1BC5830-48B9-164C-AECF-8C48A7C6C7BD}">
      <dgm:prSet/>
      <dgm:spPr/>
      <dgm:t>
        <a:bodyPr/>
        <a:lstStyle/>
        <a:p>
          <a:endParaRPr lang="en-US"/>
        </a:p>
      </dgm:t>
    </dgm:pt>
    <dgm:pt modelId="{E6CCEFCA-8DCC-7B4C-AD14-02E384CA1B74}" type="pres">
      <dgm:prSet presAssocID="{8BD31451-CC5B-B942-B1FE-BAEA7F62B92A}" presName="Name0" presStyleCnt="0">
        <dgm:presLayoutVars>
          <dgm:dir/>
          <dgm:resizeHandles val="exact"/>
        </dgm:presLayoutVars>
      </dgm:prSet>
      <dgm:spPr/>
    </dgm:pt>
    <dgm:pt modelId="{E7F8285F-053D-E54D-885A-A2F38E2B7C10}" type="pres">
      <dgm:prSet presAssocID="{1DAE11B2-99DF-5643-9BE5-ED6D2E814EEB}" presName="node" presStyleLbl="node1" presStyleIdx="0" presStyleCnt="5">
        <dgm:presLayoutVars>
          <dgm:bulletEnabled val="1"/>
        </dgm:presLayoutVars>
      </dgm:prSet>
      <dgm:spPr/>
    </dgm:pt>
    <dgm:pt modelId="{3AA171D7-BF0D-0541-9F5E-AC9DB3FAF1F9}" type="pres">
      <dgm:prSet presAssocID="{C5909EBF-70D6-4643-9B64-63F17CFDDE02}" presName="sibTrans" presStyleLbl="sibTrans2D1" presStyleIdx="0" presStyleCnt="4"/>
      <dgm:spPr/>
    </dgm:pt>
    <dgm:pt modelId="{FE5B3977-EEF6-6F42-91EA-9E6DE5A9DEF9}" type="pres">
      <dgm:prSet presAssocID="{C5909EBF-70D6-4643-9B64-63F17CFDDE02}" presName="connectorText" presStyleLbl="sibTrans2D1" presStyleIdx="0" presStyleCnt="4"/>
      <dgm:spPr/>
    </dgm:pt>
    <dgm:pt modelId="{AAD35410-FD29-D74D-A232-CF293F1A0D07}" type="pres">
      <dgm:prSet presAssocID="{46D337E5-0C37-7C43-B07E-47868F681544}" presName="node" presStyleLbl="node1" presStyleIdx="1" presStyleCnt="5">
        <dgm:presLayoutVars>
          <dgm:bulletEnabled val="1"/>
        </dgm:presLayoutVars>
      </dgm:prSet>
      <dgm:spPr/>
    </dgm:pt>
    <dgm:pt modelId="{5677752F-9E0B-7B4E-A37C-0571600AE02F}" type="pres">
      <dgm:prSet presAssocID="{DB9B9950-53B5-E345-BF81-23497A4149CD}" presName="sibTrans" presStyleLbl="sibTrans2D1" presStyleIdx="1" presStyleCnt="4"/>
      <dgm:spPr/>
    </dgm:pt>
    <dgm:pt modelId="{FD793D7E-33AE-2C45-ACBB-C107B13C8213}" type="pres">
      <dgm:prSet presAssocID="{DB9B9950-53B5-E345-BF81-23497A4149CD}" presName="connectorText" presStyleLbl="sibTrans2D1" presStyleIdx="1" presStyleCnt="4"/>
      <dgm:spPr/>
    </dgm:pt>
    <dgm:pt modelId="{3445FB14-C91C-F34A-8704-315FF645043C}" type="pres">
      <dgm:prSet presAssocID="{B7885C3E-A312-D04E-B9FB-2E6E9F374A2D}" presName="node" presStyleLbl="node1" presStyleIdx="2" presStyleCnt="5">
        <dgm:presLayoutVars>
          <dgm:bulletEnabled val="1"/>
        </dgm:presLayoutVars>
      </dgm:prSet>
      <dgm:spPr/>
    </dgm:pt>
    <dgm:pt modelId="{C912A448-04D6-C340-AE2E-7B0A2CBE8840}" type="pres">
      <dgm:prSet presAssocID="{B5BE533D-1909-8B42-8CB6-66E78EAD536C}" presName="sibTrans" presStyleLbl="sibTrans2D1" presStyleIdx="2" presStyleCnt="4"/>
      <dgm:spPr/>
    </dgm:pt>
    <dgm:pt modelId="{B740400C-FB14-B64D-9E3F-C7B215ABE12D}" type="pres">
      <dgm:prSet presAssocID="{B5BE533D-1909-8B42-8CB6-66E78EAD536C}" presName="connectorText" presStyleLbl="sibTrans2D1" presStyleIdx="2" presStyleCnt="4"/>
      <dgm:spPr/>
    </dgm:pt>
    <dgm:pt modelId="{A1CEFBE6-DA0C-5A4C-BA25-5BAAE1D6A991}" type="pres">
      <dgm:prSet presAssocID="{A20B6401-8B4A-1241-9181-5A8DEED68FA0}" presName="node" presStyleLbl="node1" presStyleIdx="3" presStyleCnt="5">
        <dgm:presLayoutVars>
          <dgm:bulletEnabled val="1"/>
        </dgm:presLayoutVars>
      </dgm:prSet>
      <dgm:spPr/>
    </dgm:pt>
    <dgm:pt modelId="{AB40C774-23B3-D749-AFC8-0262461EF822}" type="pres">
      <dgm:prSet presAssocID="{8D503F72-7D3B-8A49-BC7D-B364C6357F5C}" presName="sibTrans" presStyleLbl="sibTrans2D1" presStyleIdx="3" presStyleCnt="4"/>
      <dgm:spPr/>
    </dgm:pt>
    <dgm:pt modelId="{B3C01E8F-E09D-AA41-B9D5-AA01EC3568AF}" type="pres">
      <dgm:prSet presAssocID="{8D503F72-7D3B-8A49-BC7D-B364C6357F5C}" presName="connectorText" presStyleLbl="sibTrans2D1" presStyleIdx="3" presStyleCnt="4"/>
      <dgm:spPr/>
    </dgm:pt>
    <dgm:pt modelId="{9AE4727E-7ED7-6743-9AD9-E40657E60F50}" type="pres">
      <dgm:prSet presAssocID="{31B86DBC-3A80-574D-AFFF-CAD64D37743B}" presName="node" presStyleLbl="node1" presStyleIdx="4" presStyleCnt="5">
        <dgm:presLayoutVars>
          <dgm:bulletEnabled val="1"/>
        </dgm:presLayoutVars>
      </dgm:prSet>
      <dgm:spPr/>
    </dgm:pt>
  </dgm:ptLst>
  <dgm:cxnLst>
    <dgm:cxn modelId="{53C8D11A-2FBE-E345-83CE-0E4EAC5596F6}" type="presOf" srcId="{C5909EBF-70D6-4643-9B64-63F17CFDDE02}" destId="{3AA171D7-BF0D-0541-9F5E-AC9DB3FAF1F9}" srcOrd="0" destOrd="0" presId="urn:microsoft.com/office/officeart/2005/8/layout/process1"/>
    <dgm:cxn modelId="{E95E3D1E-0AD2-7846-B831-B39365248546}" type="presOf" srcId="{B7885C3E-A312-D04E-B9FB-2E6E9F374A2D}" destId="{3445FB14-C91C-F34A-8704-315FF645043C}" srcOrd="0" destOrd="0" presId="urn:microsoft.com/office/officeart/2005/8/layout/process1"/>
    <dgm:cxn modelId="{011E9D2E-E780-464B-A42F-ADCBE18135B3}" srcId="{8BD31451-CC5B-B942-B1FE-BAEA7F62B92A}" destId="{B7885C3E-A312-D04E-B9FB-2E6E9F374A2D}" srcOrd="2" destOrd="0" parTransId="{FDB21C61-5B10-5B41-AF3A-3504187BAC18}" sibTransId="{B5BE533D-1909-8B42-8CB6-66E78EAD536C}"/>
    <dgm:cxn modelId="{C1BC5830-48B9-164C-AECF-8C48A7C6C7BD}" srcId="{8BD31451-CC5B-B942-B1FE-BAEA7F62B92A}" destId="{A20B6401-8B4A-1241-9181-5A8DEED68FA0}" srcOrd="3" destOrd="0" parTransId="{800B0A5D-D2C2-F641-8820-084C3DE6F236}" sibTransId="{8D503F72-7D3B-8A49-BC7D-B364C6357F5C}"/>
    <dgm:cxn modelId="{80A6F941-7FCA-F248-8984-437D19666B68}" type="presOf" srcId="{8D503F72-7D3B-8A49-BC7D-B364C6357F5C}" destId="{AB40C774-23B3-D749-AFC8-0262461EF822}" srcOrd="0" destOrd="0" presId="urn:microsoft.com/office/officeart/2005/8/layout/process1"/>
    <dgm:cxn modelId="{F59DB65D-6508-D747-9F28-4B82A3A07F99}" type="presOf" srcId="{B5BE533D-1909-8B42-8CB6-66E78EAD536C}" destId="{C912A448-04D6-C340-AE2E-7B0A2CBE8840}" srcOrd="0" destOrd="0" presId="urn:microsoft.com/office/officeart/2005/8/layout/process1"/>
    <dgm:cxn modelId="{C2A0916C-CFBB-2742-8279-1B083ABFFB18}" srcId="{8BD31451-CC5B-B942-B1FE-BAEA7F62B92A}" destId="{31B86DBC-3A80-574D-AFFF-CAD64D37743B}" srcOrd="4" destOrd="0" parTransId="{614D4A6F-D9D6-6C44-BF07-DA4A8D3A86AB}" sibTransId="{1E0E9E05-7403-0C48-AA0E-DF7EBE5D4D9D}"/>
    <dgm:cxn modelId="{0A55A475-2AE2-7C43-BE20-CB7570815D97}" srcId="{8BD31451-CC5B-B942-B1FE-BAEA7F62B92A}" destId="{1DAE11B2-99DF-5643-9BE5-ED6D2E814EEB}" srcOrd="0" destOrd="0" parTransId="{D47F85F8-7668-8C43-A1C8-515763B1A8C2}" sibTransId="{C5909EBF-70D6-4643-9B64-63F17CFDDE02}"/>
    <dgm:cxn modelId="{9C304078-F5F9-F546-BDC5-9CBAC2A53000}" type="presOf" srcId="{8BD31451-CC5B-B942-B1FE-BAEA7F62B92A}" destId="{E6CCEFCA-8DCC-7B4C-AD14-02E384CA1B74}" srcOrd="0" destOrd="0" presId="urn:microsoft.com/office/officeart/2005/8/layout/process1"/>
    <dgm:cxn modelId="{E3099B7C-B950-6743-B471-08CBE4F5226E}" type="presOf" srcId="{DB9B9950-53B5-E345-BF81-23497A4149CD}" destId="{FD793D7E-33AE-2C45-ACBB-C107B13C8213}" srcOrd="1" destOrd="0" presId="urn:microsoft.com/office/officeart/2005/8/layout/process1"/>
    <dgm:cxn modelId="{48E5BE7F-F6B4-FB49-995C-30B37CCABAD3}" srcId="{8BD31451-CC5B-B942-B1FE-BAEA7F62B92A}" destId="{46D337E5-0C37-7C43-B07E-47868F681544}" srcOrd="1" destOrd="0" parTransId="{9F6ED71E-D48A-2643-8F1F-A25A751F8687}" sibTransId="{DB9B9950-53B5-E345-BF81-23497A4149CD}"/>
    <dgm:cxn modelId="{64D01880-2A11-5B4B-941D-9BBD83854E51}" type="presOf" srcId="{8D503F72-7D3B-8A49-BC7D-B364C6357F5C}" destId="{B3C01E8F-E09D-AA41-B9D5-AA01EC3568AF}" srcOrd="1" destOrd="0" presId="urn:microsoft.com/office/officeart/2005/8/layout/process1"/>
    <dgm:cxn modelId="{F11CF490-1AFA-2D4B-ADF3-65AA9AF80431}" type="presOf" srcId="{31B86DBC-3A80-574D-AFFF-CAD64D37743B}" destId="{9AE4727E-7ED7-6743-9AD9-E40657E60F50}" srcOrd="0" destOrd="0" presId="urn:microsoft.com/office/officeart/2005/8/layout/process1"/>
    <dgm:cxn modelId="{EEC59DB3-96CB-C240-BD44-49005B53D11A}" type="presOf" srcId="{C5909EBF-70D6-4643-9B64-63F17CFDDE02}" destId="{FE5B3977-EEF6-6F42-91EA-9E6DE5A9DEF9}" srcOrd="1" destOrd="0" presId="urn:microsoft.com/office/officeart/2005/8/layout/process1"/>
    <dgm:cxn modelId="{29413AB8-3D8E-3046-8E29-15823B47C5CF}" type="presOf" srcId="{46D337E5-0C37-7C43-B07E-47868F681544}" destId="{AAD35410-FD29-D74D-A232-CF293F1A0D07}" srcOrd="0" destOrd="0" presId="urn:microsoft.com/office/officeart/2005/8/layout/process1"/>
    <dgm:cxn modelId="{9E467EC4-F6E5-144D-8FD5-8746961C676E}" type="presOf" srcId="{A20B6401-8B4A-1241-9181-5A8DEED68FA0}" destId="{A1CEFBE6-DA0C-5A4C-BA25-5BAAE1D6A991}" srcOrd="0" destOrd="0" presId="urn:microsoft.com/office/officeart/2005/8/layout/process1"/>
    <dgm:cxn modelId="{D99A94C7-FE97-FF4F-A659-2F245745F758}" type="presOf" srcId="{DB9B9950-53B5-E345-BF81-23497A4149CD}" destId="{5677752F-9E0B-7B4E-A37C-0571600AE02F}" srcOrd="0" destOrd="0" presId="urn:microsoft.com/office/officeart/2005/8/layout/process1"/>
    <dgm:cxn modelId="{CB65F7CE-A583-C842-BC25-2E159124ACEC}" type="presOf" srcId="{1DAE11B2-99DF-5643-9BE5-ED6D2E814EEB}" destId="{E7F8285F-053D-E54D-885A-A2F38E2B7C10}" srcOrd="0" destOrd="0" presId="urn:microsoft.com/office/officeart/2005/8/layout/process1"/>
    <dgm:cxn modelId="{5052F6E0-E228-8549-B839-5204C2E48443}" type="presOf" srcId="{B5BE533D-1909-8B42-8CB6-66E78EAD536C}" destId="{B740400C-FB14-B64D-9E3F-C7B215ABE12D}" srcOrd="1" destOrd="0" presId="urn:microsoft.com/office/officeart/2005/8/layout/process1"/>
    <dgm:cxn modelId="{F7096861-FCA6-C441-BA88-CA4BD6758DC4}" type="presParOf" srcId="{E6CCEFCA-8DCC-7B4C-AD14-02E384CA1B74}" destId="{E7F8285F-053D-E54D-885A-A2F38E2B7C10}" srcOrd="0" destOrd="0" presId="urn:microsoft.com/office/officeart/2005/8/layout/process1"/>
    <dgm:cxn modelId="{2E4D9B65-9178-2642-9436-950C4F8FC2F0}" type="presParOf" srcId="{E6CCEFCA-8DCC-7B4C-AD14-02E384CA1B74}" destId="{3AA171D7-BF0D-0541-9F5E-AC9DB3FAF1F9}" srcOrd="1" destOrd="0" presId="urn:microsoft.com/office/officeart/2005/8/layout/process1"/>
    <dgm:cxn modelId="{F5FB5E55-5D7E-5746-936E-194EFB3351BC}" type="presParOf" srcId="{3AA171D7-BF0D-0541-9F5E-AC9DB3FAF1F9}" destId="{FE5B3977-EEF6-6F42-91EA-9E6DE5A9DEF9}" srcOrd="0" destOrd="0" presId="urn:microsoft.com/office/officeart/2005/8/layout/process1"/>
    <dgm:cxn modelId="{AD44D944-4C71-C34C-8D0F-D87F7E805DD6}" type="presParOf" srcId="{E6CCEFCA-8DCC-7B4C-AD14-02E384CA1B74}" destId="{AAD35410-FD29-D74D-A232-CF293F1A0D07}" srcOrd="2" destOrd="0" presId="urn:microsoft.com/office/officeart/2005/8/layout/process1"/>
    <dgm:cxn modelId="{CB2FD4E3-DEBB-1746-B7C6-4A694D57A139}" type="presParOf" srcId="{E6CCEFCA-8DCC-7B4C-AD14-02E384CA1B74}" destId="{5677752F-9E0B-7B4E-A37C-0571600AE02F}" srcOrd="3" destOrd="0" presId="urn:microsoft.com/office/officeart/2005/8/layout/process1"/>
    <dgm:cxn modelId="{82B7AA23-1400-5C4F-A86E-B371E123BBF3}" type="presParOf" srcId="{5677752F-9E0B-7B4E-A37C-0571600AE02F}" destId="{FD793D7E-33AE-2C45-ACBB-C107B13C8213}" srcOrd="0" destOrd="0" presId="urn:microsoft.com/office/officeart/2005/8/layout/process1"/>
    <dgm:cxn modelId="{A39B36BC-7A54-3646-AE58-F2EC029F8CAF}" type="presParOf" srcId="{E6CCEFCA-8DCC-7B4C-AD14-02E384CA1B74}" destId="{3445FB14-C91C-F34A-8704-315FF645043C}" srcOrd="4" destOrd="0" presId="urn:microsoft.com/office/officeart/2005/8/layout/process1"/>
    <dgm:cxn modelId="{6670D5B6-9244-614E-BD30-E61464CB8D4F}" type="presParOf" srcId="{E6CCEFCA-8DCC-7B4C-AD14-02E384CA1B74}" destId="{C912A448-04D6-C340-AE2E-7B0A2CBE8840}" srcOrd="5" destOrd="0" presId="urn:microsoft.com/office/officeart/2005/8/layout/process1"/>
    <dgm:cxn modelId="{20122406-AE5D-604D-AC7A-FBE0BCF2DC69}" type="presParOf" srcId="{C912A448-04D6-C340-AE2E-7B0A2CBE8840}" destId="{B740400C-FB14-B64D-9E3F-C7B215ABE12D}" srcOrd="0" destOrd="0" presId="urn:microsoft.com/office/officeart/2005/8/layout/process1"/>
    <dgm:cxn modelId="{74E19CD6-9D99-6642-AB38-86DA6A936E66}" type="presParOf" srcId="{E6CCEFCA-8DCC-7B4C-AD14-02E384CA1B74}" destId="{A1CEFBE6-DA0C-5A4C-BA25-5BAAE1D6A991}" srcOrd="6" destOrd="0" presId="urn:microsoft.com/office/officeart/2005/8/layout/process1"/>
    <dgm:cxn modelId="{DF14F4DD-E17F-1943-85A4-8F5055538BFD}" type="presParOf" srcId="{E6CCEFCA-8DCC-7B4C-AD14-02E384CA1B74}" destId="{AB40C774-23B3-D749-AFC8-0262461EF822}" srcOrd="7" destOrd="0" presId="urn:microsoft.com/office/officeart/2005/8/layout/process1"/>
    <dgm:cxn modelId="{1D041108-7306-4740-9C47-B93ED43D1046}" type="presParOf" srcId="{AB40C774-23B3-D749-AFC8-0262461EF822}" destId="{B3C01E8F-E09D-AA41-B9D5-AA01EC3568AF}" srcOrd="0" destOrd="0" presId="urn:microsoft.com/office/officeart/2005/8/layout/process1"/>
    <dgm:cxn modelId="{22E481A9-B542-034A-BBC0-271EE19CC779}" type="presParOf" srcId="{E6CCEFCA-8DCC-7B4C-AD14-02E384CA1B74}" destId="{9AE4727E-7ED7-6743-9AD9-E40657E60F5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9285E7-619D-FD45-B982-383FCFC9ADF9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977C5D7D-63A6-A042-9CDD-C7A99C1E110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rPr>
            <a:t>Bank of International Settlements</a:t>
          </a:r>
        </a:p>
      </dgm:t>
    </dgm:pt>
    <dgm:pt modelId="{7DA657A8-1852-D349-841A-6D50481B75B8}" type="parTrans" cxnId="{CAEF5037-C343-5446-8109-E82B176AF2C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D90B96A9-D6B2-5647-87B3-053F0882BDF7}" type="sibTrans" cxnId="{CAEF5037-C343-5446-8109-E82B176AF2C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6305A381-EE0B-6A41-976F-2FCE1D7A5FE3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Central Banks</a:t>
          </a:r>
        </a:p>
      </dgm:t>
    </dgm:pt>
    <dgm:pt modelId="{73FE1301-87CF-7249-9969-3C9B1946190B}" type="parTrans" cxnId="{BF466FE7-686E-3342-B960-CA3E5FB0C29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F822E6B6-A24F-BD4F-ABDF-378CD9E7EBE2}" type="sibTrans" cxnId="{BF466FE7-686E-3342-B960-CA3E5FB0C29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228B6070-3BB2-134A-9CF0-FBA76716E17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Local Branch</a:t>
          </a:r>
        </a:p>
      </dgm:t>
    </dgm:pt>
    <dgm:pt modelId="{4466E84C-92B6-3347-BFC2-4A12B706357A}" type="parTrans" cxnId="{4AFB81E1-C4A6-7B4B-A467-75E242468C3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485471BD-E028-7A4F-9478-58E1A0F49F18}" type="sibTrans" cxnId="{4AFB81E1-C4A6-7B4B-A467-75E242468C3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B806E469-E4D1-3949-AA5C-A64E4548070A}" type="pres">
      <dgm:prSet presAssocID="{B99285E7-619D-FD45-B982-383FCFC9ADF9}" presName="Name0" presStyleCnt="0">
        <dgm:presLayoutVars>
          <dgm:dir/>
          <dgm:animLvl val="lvl"/>
          <dgm:resizeHandles val="exact"/>
        </dgm:presLayoutVars>
      </dgm:prSet>
      <dgm:spPr/>
    </dgm:pt>
    <dgm:pt modelId="{66D49BA7-5EF8-FA40-A69A-EF84E0BF1BF8}" type="pres">
      <dgm:prSet presAssocID="{977C5D7D-63A6-A042-9CDD-C7A99C1E1100}" presName="Name8" presStyleCnt="0"/>
      <dgm:spPr/>
    </dgm:pt>
    <dgm:pt modelId="{A4228DDE-51E5-A049-96C1-CD32977D92B2}" type="pres">
      <dgm:prSet presAssocID="{977C5D7D-63A6-A042-9CDD-C7A99C1E1100}" presName="level" presStyleLbl="node1" presStyleIdx="0" presStyleCnt="3" custLinFactNeighborX="-246" custLinFactNeighborY="725">
        <dgm:presLayoutVars>
          <dgm:chMax val="1"/>
          <dgm:bulletEnabled val="1"/>
        </dgm:presLayoutVars>
      </dgm:prSet>
      <dgm:spPr/>
    </dgm:pt>
    <dgm:pt modelId="{2C1D1CAB-DF2C-6543-9559-49FEFC174AEA}" type="pres">
      <dgm:prSet presAssocID="{977C5D7D-63A6-A042-9CDD-C7A99C1E110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835313-13EF-3C4D-B5F0-57AA2E9FE30E}" type="pres">
      <dgm:prSet presAssocID="{6305A381-EE0B-6A41-976F-2FCE1D7A5FE3}" presName="Name8" presStyleCnt="0"/>
      <dgm:spPr/>
    </dgm:pt>
    <dgm:pt modelId="{EF6D6702-2693-794D-AF72-3A6FC4326EEE}" type="pres">
      <dgm:prSet presAssocID="{6305A381-EE0B-6A41-976F-2FCE1D7A5FE3}" presName="level" presStyleLbl="node1" presStyleIdx="1" presStyleCnt="3">
        <dgm:presLayoutVars>
          <dgm:chMax val="1"/>
          <dgm:bulletEnabled val="1"/>
        </dgm:presLayoutVars>
      </dgm:prSet>
      <dgm:spPr/>
    </dgm:pt>
    <dgm:pt modelId="{BC2E7460-F96F-384D-A1D3-4E96D534A0E3}" type="pres">
      <dgm:prSet presAssocID="{6305A381-EE0B-6A41-976F-2FCE1D7A5FE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FDD7E97-774B-EB47-A807-03BB55E423D7}" type="pres">
      <dgm:prSet presAssocID="{228B6070-3BB2-134A-9CF0-FBA76716E173}" presName="Name8" presStyleCnt="0"/>
      <dgm:spPr/>
    </dgm:pt>
    <dgm:pt modelId="{6DFC2C85-7050-374A-9C66-03071EA32FCC}" type="pres">
      <dgm:prSet presAssocID="{228B6070-3BB2-134A-9CF0-FBA76716E173}" presName="level" presStyleLbl="node1" presStyleIdx="2" presStyleCnt="3">
        <dgm:presLayoutVars>
          <dgm:chMax val="1"/>
          <dgm:bulletEnabled val="1"/>
        </dgm:presLayoutVars>
      </dgm:prSet>
      <dgm:spPr/>
    </dgm:pt>
    <dgm:pt modelId="{B16D1A6F-96DB-C54D-925E-873122BE9144}" type="pres">
      <dgm:prSet presAssocID="{228B6070-3BB2-134A-9CF0-FBA76716E17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571C522-C6EF-4A4A-A42E-F25364DFA1E2}" type="presOf" srcId="{6305A381-EE0B-6A41-976F-2FCE1D7A5FE3}" destId="{BC2E7460-F96F-384D-A1D3-4E96D534A0E3}" srcOrd="1" destOrd="0" presId="urn:microsoft.com/office/officeart/2005/8/layout/pyramid1"/>
    <dgm:cxn modelId="{D15E032C-FAB4-E14D-AA21-8F565425965E}" type="presOf" srcId="{977C5D7D-63A6-A042-9CDD-C7A99C1E1100}" destId="{A4228DDE-51E5-A049-96C1-CD32977D92B2}" srcOrd="0" destOrd="0" presId="urn:microsoft.com/office/officeart/2005/8/layout/pyramid1"/>
    <dgm:cxn modelId="{CAEF5037-C343-5446-8109-E82B176AF2C6}" srcId="{B99285E7-619D-FD45-B982-383FCFC9ADF9}" destId="{977C5D7D-63A6-A042-9CDD-C7A99C1E1100}" srcOrd="0" destOrd="0" parTransId="{7DA657A8-1852-D349-841A-6D50481B75B8}" sibTransId="{D90B96A9-D6B2-5647-87B3-053F0882BDF7}"/>
    <dgm:cxn modelId="{2473E477-8F8C-154E-9A49-AB680B1C9B67}" type="presOf" srcId="{228B6070-3BB2-134A-9CF0-FBA76716E173}" destId="{B16D1A6F-96DB-C54D-925E-873122BE9144}" srcOrd="1" destOrd="0" presId="urn:microsoft.com/office/officeart/2005/8/layout/pyramid1"/>
    <dgm:cxn modelId="{DD40FB85-AD81-944F-BD00-1606971C620E}" type="presOf" srcId="{977C5D7D-63A6-A042-9CDD-C7A99C1E1100}" destId="{2C1D1CAB-DF2C-6543-9559-49FEFC174AEA}" srcOrd="1" destOrd="0" presId="urn:microsoft.com/office/officeart/2005/8/layout/pyramid1"/>
    <dgm:cxn modelId="{803B5CA5-AC71-824B-9D13-A080812E6ED8}" type="presOf" srcId="{228B6070-3BB2-134A-9CF0-FBA76716E173}" destId="{6DFC2C85-7050-374A-9C66-03071EA32FCC}" srcOrd="0" destOrd="0" presId="urn:microsoft.com/office/officeart/2005/8/layout/pyramid1"/>
    <dgm:cxn modelId="{476AF4D5-1280-AD40-8962-6ECA30275AAC}" type="presOf" srcId="{B99285E7-619D-FD45-B982-383FCFC9ADF9}" destId="{B806E469-E4D1-3949-AA5C-A64E4548070A}" srcOrd="0" destOrd="0" presId="urn:microsoft.com/office/officeart/2005/8/layout/pyramid1"/>
    <dgm:cxn modelId="{4AFB81E1-C4A6-7B4B-A467-75E242468C36}" srcId="{B99285E7-619D-FD45-B982-383FCFC9ADF9}" destId="{228B6070-3BB2-134A-9CF0-FBA76716E173}" srcOrd="2" destOrd="0" parTransId="{4466E84C-92B6-3347-BFC2-4A12B706357A}" sibTransId="{485471BD-E028-7A4F-9478-58E1A0F49F18}"/>
    <dgm:cxn modelId="{BF466FE7-686E-3342-B960-CA3E5FB0C296}" srcId="{B99285E7-619D-FD45-B982-383FCFC9ADF9}" destId="{6305A381-EE0B-6A41-976F-2FCE1D7A5FE3}" srcOrd="1" destOrd="0" parTransId="{73FE1301-87CF-7249-9969-3C9B1946190B}" sibTransId="{F822E6B6-A24F-BD4F-ABDF-378CD9E7EBE2}"/>
    <dgm:cxn modelId="{6B0F91FC-4B69-484D-83F9-5DAFD80B8E6E}" type="presOf" srcId="{6305A381-EE0B-6A41-976F-2FCE1D7A5FE3}" destId="{EF6D6702-2693-794D-AF72-3A6FC4326EEE}" srcOrd="0" destOrd="0" presId="urn:microsoft.com/office/officeart/2005/8/layout/pyramid1"/>
    <dgm:cxn modelId="{11223689-4038-0645-A6DB-724BB4FAAF42}" type="presParOf" srcId="{B806E469-E4D1-3949-AA5C-A64E4548070A}" destId="{66D49BA7-5EF8-FA40-A69A-EF84E0BF1BF8}" srcOrd="0" destOrd="0" presId="urn:microsoft.com/office/officeart/2005/8/layout/pyramid1"/>
    <dgm:cxn modelId="{F46EC91E-2E85-1B4C-8D60-3E02A1EA6DE9}" type="presParOf" srcId="{66D49BA7-5EF8-FA40-A69A-EF84E0BF1BF8}" destId="{A4228DDE-51E5-A049-96C1-CD32977D92B2}" srcOrd="0" destOrd="0" presId="urn:microsoft.com/office/officeart/2005/8/layout/pyramid1"/>
    <dgm:cxn modelId="{51620C1E-24BA-7546-99D3-760612C17034}" type="presParOf" srcId="{66D49BA7-5EF8-FA40-A69A-EF84E0BF1BF8}" destId="{2C1D1CAB-DF2C-6543-9559-49FEFC174AEA}" srcOrd="1" destOrd="0" presId="urn:microsoft.com/office/officeart/2005/8/layout/pyramid1"/>
    <dgm:cxn modelId="{DE530D20-D4DB-9743-A136-CC587697CB24}" type="presParOf" srcId="{B806E469-E4D1-3949-AA5C-A64E4548070A}" destId="{1A835313-13EF-3C4D-B5F0-57AA2E9FE30E}" srcOrd="1" destOrd="0" presId="urn:microsoft.com/office/officeart/2005/8/layout/pyramid1"/>
    <dgm:cxn modelId="{4B6DB33A-4B5A-E449-A8CE-DDE6B44F6B14}" type="presParOf" srcId="{1A835313-13EF-3C4D-B5F0-57AA2E9FE30E}" destId="{EF6D6702-2693-794D-AF72-3A6FC4326EEE}" srcOrd="0" destOrd="0" presId="urn:microsoft.com/office/officeart/2005/8/layout/pyramid1"/>
    <dgm:cxn modelId="{96E75AB3-6D11-DD4F-BD59-80A57FB6C3EE}" type="presParOf" srcId="{1A835313-13EF-3C4D-B5F0-57AA2E9FE30E}" destId="{BC2E7460-F96F-384D-A1D3-4E96D534A0E3}" srcOrd="1" destOrd="0" presId="urn:microsoft.com/office/officeart/2005/8/layout/pyramid1"/>
    <dgm:cxn modelId="{228073C7-0B9A-464F-9057-E16537A84597}" type="presParOf" srcId="{B806E469-E4D1-3949-AA5C-A64E4548070A}" destId="{2FDD7E97-774B-EB47-A807-03BB55E423D7}" srcOrd="2" destOrd="0" presId="urn:microsoft.com/office/officeart/2005/8/layout/pyramid1"/>
    <dgm:cxn modelId="{84554337-59B6-3E4C-85D1-4509E9F36E1A}" type="presParOf" srcId="{2FDD7E97-774B-EB47-A807-03BB55E423D7}" destId="{6DFC2C85-7050-374A-9C66-03071EA32FCC}" srcOrd="0" destOrd="0" presId="urn:microsoft.com/office/officeart/2005/8/layout/pyramid1"/>
    <dgm:cxn modelId="{0E099506-F5F6-AF46-81B2-ED7CF7B55E3C}" type="presParOf" srcId="{2FDD7E97-774B-EB47-A807-03BB55E423D7}" destId="{B16D1A6F-96DB-C54D-925E-873122BE914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9285E7-619D-FD45-B982-383FCFC9ADF9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977C5D7D-63A6-A042-9CDD-C7A99C1E110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rPr>
            <a:t>Bank of International Settlements</a:t>
          </a:r>
        </a:p>
      </dgm:t>
    </dgm:pt>
    <dgm:pt modelId="{7DA657A8-1852-D349-841A-6D50481B75B8}" type="parTrans" cxnId="{CAEF5037-C343-5446-8109-E82B176AF2C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D90B96A9-D6B2-5647-87B3-053F0882BDF7}" type="sibTrans" cxnId="{CAEF5037-C343-5446-8109-E82B176AF2C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6305A381-EE0B-6A41-976F-2FCE1D7A5FE3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Central Banks</a:t>
          </a:r>
        </a:p>
      </dgm:t>
    </dgm:pt>
    <dgm:pt modelId="{73FE1301-87CF-7249-9969-3C9B1946190B}" type="parTrans" cxnId="{BF466FE7-686E-3342-B960-CA3E5FB0C29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F822E6B6-A24F-BD4F-ABDF-378CD9E7EBE2}" type="sibTrans" cxnId="{BF466FE7-686E-3342-B960-CA3E5FB0C29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228B6070-3BB2-134A-9CF0-FBA76716E17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Local Branch</a:t>
          </a:r>
        </a:p>
      </dgm:t>
    </dgm:pt>
    <dgm:pt modelId="{4466E84C-92B6-3347-BFC2-4A12B706357A}" type="parTrans" cxnId="{4AFB81E1-C4A6-7B4B-A467-75E242468C3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485471BD-E028-7A4F-9478-58E1A0F49F18}" type="sibTrans" cxnId="{4AFB81E1-C4A6-7B4B-A467-75E242468C3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B806E469-E4D1-3949-AA5C-A64E4548070A}" type="pres">
      <dgm:prSet presAssocID="{B99285E7-619D-FD45-B982-383FCFC9ADF9}" presName="Name0" presStyleCnt="0">
        <dgm:presLayoutVars>
          <dgm:dir/>
          <dgm:animLvl val="lvl"/>
          <dgm:resizeHandles val="exact"/>
        </dgm:presLayoutVars>
      </dgm:prSet>
      <dgm:spPr/>
    </dgm:pt>
    <dgm:pt modelId="{66D49BA7-5EF8-FA40-A69A-EF84E0BF1BF8}" type="pres">
      <dgm:prSet presAssocID="{977C5D7D-63A6-A042-9CDD-C7A99C1E1100}" presName="Name8" presStyleCnt="0"/>
      <dgm:spPr/>
    </dgm:pt>
    <dgm:pt modelId="{A4228DDE-51E5-A049-96C1-CD32977D92B2}" type="pres">
      <dgm:prSet presAssocID="{977C5D7D-63A6-A042-9CDD-C7A99C1E1100}" presName="level" presStyleLbl="node1" presStyleIdx="0" presStyleCnt="3" custLinFactNeighborX="-246" custLinFactNeighborY="725">
        <dgm:presLayoutVars>
          <dgm:chMax val="1"/>
          <dgm:bulletEnabled val="1"/>
        </dgm:presLayoutVars>
      </dgm:prSet>
      <dgm:spPr/>
    </dgm:pt>
    <dgm:pt modelId="{2C1D1CAB-DF2C-6543-9559-49FEFC174AEA}" type="pres">
      <dgm:prSet presAssocID="{977C5D7D-63A6-A042-9CDD-C7A99C1E110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835313-13EF-3C4D-B5F0-57AA2E9FE30E}" type="pres">
      <dgm:prSet presAssocID="{6305A381-EE0B-6A41-976F-2FCE1D7A5FE3}" presName="Name8" presStyleCnt="0"/>
      <dgm:spPr/>
    </dgm:pt>
    <dgm:pt modelId="{EF6D6702-2693-794D-AF72-3A6FC4326EEE}" type="pres">
      <dgm:prSet presAssocID="{6305A381-EE0B-6A41-976F-2FCE1D7A5FE3}" presName="level" presStyleLbl="node1" presStyleIdx="1" presStyleCnt="3">
        <dgm:presLayoutVars>
          <dgm:chMax val="1"/>
          <dgm:bulletEnabled val="1"/>
        </dgm:presLayoutVars>
      </dgm:prSet>
      <dgm:spPr/>
    </dgm:pt>
    <dgm:pt modelId="{BC2E7460-F96F-384D-A1D3-4E96D534A0E3}" type="pres">
      <dgm:prSet presAssocID="{6305A381-EE0B-6A41-976F-2FCE1D7A5FE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FDD7E97-774B-EB47-A807-03BB55E423D7}" type="pres">
      <dgm:prSet presAssocID="{228B6070-3BB2-134A-9CF0-FBA76716E173}" presName="Name8" presStyleCnt="0"/>
      <dgm:spPr/>
    </dgm:pt>
    <dgm:pt modelId="{6DFC2C85-7050-374A-9C66-03071EA32FCC}" type="pres">
      <dgm:prSet presAssocID="{228B6070-3BB2-134A-9CF0-FBA76716E173}" presName="level" presStyleLbl="node1" presStyleIdx="2" presStyleCnt="3">
        <dgm:presLayoutVars>
          <dgm:chMax val="1"/>
          <dgm:bulletEnabled val="1"/>
        </dgm:presLayoutVars>
      </dgm:prSet>
      <dgm:spPr/>
    </dgm:pt>
    <dgm:pt modelId="{B16D1A6F-96DB-C54D-925E-873122BE9144}" type="pres">
      <dgm:prSet presAssocID="{228B6070-3BB2-134A-9CF0-FBA76716E17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571C522-C6EF-4A4A-A42E-F25364DFA1E2}" type="presOf" srcId="{6305A381-EE0B-6A41-976F-2FCE1D7A5FE3}" destId="{BC2E7460-F96F-384D-A1D3-4E96D534A0E3}" srcOrd="1" destOrd="0" presId="urn:microsoft.com/office/officeart/2005/8/layout/pyramid1"/>
    <dgm:cxn modelId="{D15E032C-FAB4-E14D-AA21-8F565425965E}" type="presOf" srcId="{977C5D7D-63A6-A042-9CDD-C7A99C1E1100}" destId="{A4228DDE-51E5-A049-96C1-CD32977D92B2}" srcOrd="0" destOrd="0" presId="urn:microsoft.com/office/officeart/2005/8/layout/pyramid1"/>
    <dgm:cxn modelId="{CAEF5037-C343-5446-8109-E82B176AF2C6}" srcId="{B99285E7-619D-FD45-B982-383FCFC9ADF9}" destId="{977C5D7D-63A6-A042-9CDD-C7A99C1E1100}" srcOrd="0" destOrd="0" parTransId="{7DA657A8-1852-D349-841A-6D50481B75B8}" sibTransId="{D90B96A9-D6B2-5647-87B3-053F0882BDF7}"/>
    <dgm:cxn modelId="{2473E477-8F8C-154E-9A49-AB680B1C9B67}" type="presOf" srcId="{228B6070-3BB2-134A-9CF0-FBA76716E173}" destId="{B16D1A6F-96DB-C54D-925E-873122BE9144}" srcOrd="1" destOrd="0" presId="urn:microsoft.com/office/officeart/2005/8/layout/pyramid1"/>
    <dgm:cxn modelId="{DD40FB85-AD81-944F-BD00-1606971C620E}" type="presOf" srcId="{977C5D7D-63A6-A042-9CDD-C7A99C1E1100}" destId="{2C1D1CAB-DF2C-6543-9559-49FEFC174AEA}" srcOrd="1" destOrd="0" presId="urn:microsoft.com/office/officeart/2005/8/layout/pyramid1"/>
    <dgm:cxn modelId="{803B5CA5-AC71-824B-9D13-A080812E6ED8}" type="presOf" srcId="{228B6070-3BB2-134A-9CF0-FBA76716E173}" destId="{6DFC2C85-7050-374A-9C66-03071EA32FCC}" srcOrd="0" destOrd="0" presId="urn:microsoft.com/office/officeart/2005/8/layout/pyramid1"/>
    <dgm:cxn modelId="{476AF4D5-1280-AD40-8962-6ECA30275AAC}" type="presOf" srcId="{B99285E7-619D-FD45-B982-383FCFC9ADF9}" destId="{B806E469-E4D1-3949-AA5C-A64E4548070A}" srcOrd="0" destOrd="0" presId="urn:microsoft.com/office/officeart/2005/8/layout/pyramid1"/>
    <dgm:cxn modelId="{4AFB81E1-C4A6-7B4B-A467-75E242468C36}" srcId="{B99285E7-619D-FD45-B982-383FCFC9ADF9}" destId="{228B6070-3BB2-134A-9CF0-FBA76716E173}" srcOrd="2" destOrd="0" parTransId="{4466E84C-92B6-3347-BFC2-4A12B706357A}" sibTransId="{485471BD-E028-7A4F-9478-58E1A0F49F18}"/>
    <dgm:cxn modelId="{BF466FE7-686E-3342-B960-CA3E5FB0C296}" srcId="{B99285E7-619D-FD45-B982-383FCFC9ADF9}" destId="{6305A381-EE0B-6A41-976F-2FCE1D7A5FE3}" srcOrd="1" destOrd="0" parTransId="{73FE1301-87CF-7249-9969-3C9B1946190B}" sibTransId="{F822E6B6-A24F-BD4F-ABDF-378CD9E7EBE2}"/>
    <dgm:cxn modelId="{6B0F91FC-4B69-484D-83F9-5DAFD80B8E6E}" type="presOf" srcId="{6305A381-EE0B-6A41-976F-2FCE1D7A5FE3}" destId="{EF6D6702-2693-794D-AF72-3A6FC4326EEE}" srcOrd="0" destOrd="0" presId="urn:microsoft.com/office/officeart/2005/8/layout/pyramid1"/>
    <dgm:cxn modelId="{11223689-4038-0645-A6DB-724BB4FAAF42}" type="presParOf" srcId="{B806E469-E4D1-3949-AA5C-A64E4548070A}" destId="{66D49BA7-5EF8-FA40-A69A-EF84E0BF1BF8}" srcOrd="0" destOrd="0" presId="urn:microsoft.com/office/officeart/2005/8/layout/pyramid1"/>
    <dgm:cxn modelId="{F46EC91E-2E85-1B4C-8D60-3E02A1EA6DE9}" type="presParOf" srcId="{66D49BA7-5EF8-FA40-A69A-EF84E0BF1BF8}" destId="{A4228DDE-51E5-A049-96C1-CD32977D92B2}" srcOrd="0" destOrd="0" presId="urn:microsoft.com/office/officeart/2005/8/layout/pyramid1"/>
    <dgm:cxn modelId="{51620C1E-24BA-7546-99D3-760612C17034}" type="presParOf" srcId="{66D49BA7-5EF8-FA40-A69A-EF84E0BF1BF8}" destId="{2C1D1CAB-DF2C-6543-9559-49FEFC174AEA}" srcOrd="1" destOrd="0" presId="urn:microsoft.com/office/officeart/2005/8/layout/pyramid1"/>
    <dgm:cxn modelId="{DE530D20-D4DB-9743-A136-CC587697CB24}" type="presParOf" srcId="{B806E469-E4D1-3949-AA5C-A64E4548070A}" destId="{1A835313-13EF-3C4D-B5F0-57AA2E9FE30E}" srcOrd="1" destOrd="0" presId="urn:microsoft.com/office/officeart/2005/8/layout/pyramid1"/>
    <dgm:cxn modelId="{4B6DB33A-4B5A-E449-A8CE-DDE6B44F6B14}" type="presParOf" srcId="{1A835313-13EF-3C4D-B5F0-57AA2E9FE30E}" destId="{EF6D6702-2693-794D-AF72-3A6FC4326EEE}" srcOrd="0" destOrd="0" presId="urn:microsoft.com/office/officeart/2005/8/layout/pyramid1"/>
    <dgm:cxn modelId="{96E75AB3-6D11-DD4F-BD59-80A57FB6C3EE}" type="presParOf" srcId="{1A835313-13EF-3C4D-B5F0-57AA2E9FE30E}" destId="{BC2E7460-F96F-384D-A1D3-4E96D534A0E3}" srcOrd="1" destOrd="0" presId="urn:microsoft.com/office/officeart/2005/8/layout/pyramid1"/>
    <dgm:cxn modelId="{228073C7-0B9A-464F-9057-E16537A84597}" type="presParOf" srcId="{B806E469-E4D1-3949-AA5C-A64E4548070A}" destId="{2FDD7E97-774B-EB47-A807-03BB55E423D7}" srcOrd="2" destOrd="0" presId="urn:microsoft.com/office/officeart/2005/8/layout/pyramid1"/>
    <dgm:cxn modelId="{84554337-59B6-3E4C-85D1-4509E9F36E1A}" type="presParOf" srcId="{2FDD7E97-774B-EB47-A807-03BB55E423D7}" destId="{6DFC2C85-7050-374A-9C66-03071EA32FCC}" srcOrd="0" destOrd="0" presId="urn:microsoft.com/office/officeart/2005/8/layout/pyramid1"/>
    <dgm:cxn modelId="{0E099506-F5F6-AF46-81B2-ED7CF7B55E3C}" type="presParOf" srcId="{2FDD7E97-774B-EB47-A807-03BB55E423D7}" destId="{B16D1A6F-96DB-C54D-925E-873122BE914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9285E7-619D-FD45-B982-383FCFC9ADF9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977C5D7D-63A6-A042-9CDD-C7A99C1E110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Bank of </a:t>
          </a:r>
          <a:r>
            <a:rPr lang="en-US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rPr>
            <a:t>International</a:t>
          </a:r>
          <a:r>
            <a:rPr lang="en-US" dirty="0">
              <a:solidFill>
                <a:schemeClr val="tx1"/>
              </a:solidFill>
            </a:rPr>
            <a:t> Settlements</a:t>
          </a:r>
        </a:p>
      </dgm:t>
    </dgm:pt>
    <dgm:pt modelId="{7DA657A8-1852-D349-841A-6D50481B75B8}" type="parTrans" cxnId="{CAEF5037-C343-5446-8109-E82B176AF2C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D90B96A9-D6B2-5647-87B3-053F0882BDF7}" type="sibTrans" cxnId="{CAEF5037-C343-5446-8109-E82B176AF2C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6305A381-EE0B-6A41-976F-2FCE1D7A5FE3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Central Banks</a:t>
          </a:r>
        </a:p>
      </dgm:t>
    </dgm:pt>
    <dgm:pt modelId="{73FE1301-87CF-7249-9969-3C9B1946190B}" type="parTrans" cxnId="{BF466FE7-686E-3342-B960-CA3E5FB0C29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F822E6B6-A24F-BD4F-ABDF-378CD9E7EBE2}" type="sibTrans" cxnId="{BF466FE7-686E-3342-B960-CA3E5FB0C29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228B6070-3BB2-134A-9CF0-FBA76716E17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Local Branch</a:t>
          </a:r>
        </a:p>
      </dgm:t>
    </dgm:pt>
    <dgm:pt modelId="{4466E84C-92B6-3347-BFC2-4A12B706357A}" type="parTrans" cxnId="{4AFB81E1-C4A6-7B4B-A467-75E242468C3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485471BD-E028-7A4F-9478-58E1A0F49F18}" type="sibTrans" cxnId="{4AFB81E1-C4A6-7B4B-A467-75E242468C3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B806E469-E4D1-3949-AA5C-A64E4548070A}" type="pres">
      <dgm:prSet presAssocID="{B99285E7-619D-FD45-B982-383FCFC9ADF9}" presName="Name0" presStyleCnt="0">
        <dgm:presLayoutVars>
          <dgm:dir/>
          <dgm:animLvl val="lvl"/>
          <dgm:resizeHandles val="exact"/>
        </dgm:presLayoutVars>
      </dgm:prSet>
      <dgm:spPr/>
    </dgm:pt>
    <dgm:pt modelId="{66D49BA7-5EF8-FA40-A69A-EF84E0BF1BF8}" type="pres">
      <dgm:prSet presAssocID="{977C5D7D-63A6-A042-9CDD-C7A99C1E1100}" presName="Name8" presStyleCnt="0"/>
      <dgm:spPr/>
    </dgm:pt>
    <dgm:pt modelId="{A4228DDE-51E5-A049-96C1-CD32977D92B2}" type="pres">
      <dgm:prSet presAssocID="{977C5D7D-63A6-A042-9CDD-C7A99C1E1100}" presName="level" presStyleLbl="node1" presStyleIdx="0" presStyleCnt="3" custLinFactNeighborX="-246" custLinFactNeighborY="725">
        <dgm:presLayoutVars>
          <dgm:chMax val="1"/>
          <dgm:bulletEnabled val="1"/>
        </dgm:presLayoutVars>
      </dgm:prSet>
      <dgm:spPr/>
    </dgm:pt>
    <dgm:pt modelId="{2C1D1CAB-DF2C-6543-9559-49FEFC174AEA}" type="pres">
      <dgm:prSet presAssocID="{977C5D7D-63A6-A042-9CDD-C7A99C1E110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835313-13EF-3C4D-B5F0-57AA2E9FE30E}" type="pres">
      <dgm:prSet presAssocID="{6305A381-EE0B-6A41-976F-2FCE1D7A5FE3}" presName="Name8" presStyleCnt="0"/>
      <dgm:spPr/>
    </dgm:pt>
    <dgm:pt modelId="{EF6D6702-2693-794D-AF72-3A6FC4326EEE}" type="pres">
      <dgm:prSet presAssocID="{6305A381-EE0B-6A41-976F-2FCE1D7A5FE3}" presName="level" presStyleLbl="node1" presStyleIdx="1" presStyleCnt="3">
        <dgm:presLayoutVars>
          <dgm:chMax val="1"/>
          <dgm:bulletEnabled val="1"/>
        </dgm:presLayoutVars>
      </dgm:prSet>
      <dgm:spPr/>
    </dgm:pt>
    <dgm:pt modelId="{BC2E7460-F96F-384D-A1D3-4E96D534A0E3}" type="pres">
      <dgm:prSet presAssocID="{6305A381-EE0B-6A41-976F-2FCE1D7A5FE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FDD7E97-774B-EB47-A807-03BB55E423D7}" type="pres">
      <dgm:prSet presAssocID="{228B6070-3BB2-134A-9CF0-FBA76716E173}" presName="Name8" presStyleCnt="0"/>
      <dgm:spPr/>
    </dgm:pt>
    <dgm:pt modelId="{6DFC2C85-7050-374A-9C66-03071EA32FCC}" type="pres">
      <dgm:prSet presAssocID="{228B6070-3BB2-134A-9CF0-FBA76716E173}" presName="level" presStyleLbl="node1" presStyleIdx="2" presStyleCnt="3">
        <dgm:presLayoutVars>
          <dgm:chMax val="1"/>
          <dgm:bulletEnabled val="1"/>
        </dgm:presLayoutVars>
      </dgm:prSet>
      <dgm:spPr/>
    </dgm:pt>
    <dgm:pt modelId="{B16D1A6F-96DB-C54D-925E-873122BE9144}" type="pres">
      <dgm:prSet presAssocID="{228B6070-3BB2-134A-9CF0-FBA76716E17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571C522-C6EF-4A4A-A42E-F25364DFA1E2}" type="presOf" srcId="{6305A381-EE0B-6A41-976F-2FCE1D7A5FE3}" destId="{BC2E7460-F96F-384D-A1D3-4E96D534A0E3}" srcOrd="1" destOrd="0" presId="urn:microsoft.com/office/officeart/2005/8/layout/pyramid1"/>
    <dgm:cxn modelId="{D15E032C-FAB4-E14D-AA21-8F565425965E}" type="presOf" srcId="{977C5D7D-63A6-A042-9CDD-C7A99C1E1100}" destId="{A4228DDE-51E5-A049-96C1-CD32977D92B2}" srcOrd="0" destOrd="0" presId="urn:microsoft.com/office/officeart/2005/8/layout/pyramid1"/>
    <dgm:cxn modelId="{CAEF5037-C343-5446-8109-E82B176AF2C6}" srcId="{B99285E7-619D-FD45-B982-383FCFC9ADF9}" destId="{977C5D7D-63A6-A042-9CDD-C7A99C1E1100}" srcOrd="0" destOrd="0" parTransId="{7DA657A8-1852-D349-841A-6D50481B75B8}" sibTransId="{D90B96A9-D6B2-5647-87B3-053F0882BDF7}"/>
    <dgm:cxn modelId="{2473E477-8F8C-154E-9A49-AB680B1C9B67}" type="presOf" srcId="{228B6070-3BB2-134A-9CF0-FBA76716E173}" destId="{B16D1A6F-96DB-C54D-925E-873122BE9144}" srcOrd="1" destOrd="0" presId="urn:microsoft.com/office/officeart/2005/8/layout/pyramid1"/>
    <dgm:cxn modelId="{DD40FB85-AD81-944F-BD00-1606971C620E}" type="presOf" srcId="{977C5D7D-63A6-A042-9CDD-C7A99C1E1100}" destId="{2C1D1CAB-DF2C-6543-9559-49FEFC174AEA}" srcOrd="1" destOrd="0" presId="urn:microsoft.com/office/officeart/2005/8/layout/pyramid1"/>
    <dgm:cxn modelId="{803B5CA5-AC71-824B-9D13-A080812E6ED8}" type="presOf" srcId="{228B6070-3BB2-134A-9CF0-FBA76716E173}" destId="{6DFC2C85-7050-374A-9C66-03071EA32FCC}" srcOrd="0" destOrd="0" presId="urn:microsoft.com/office/officeart/2005/8/layout/pyramid1"/>
    <dgm:cxn modelId="{476AF4D5-1280-AD40-8962-6ECA30275AAC}" type="presOf" srcId="{B99285E7-619D-FD45-B982-383FCFC9ADF9}" destId="{B806E469-E4D1-3949-AA5C-A64E4548070A}" srcOrd="0" destOrd="0" presId="urn:microsoft.com/office/officeart/2005/8/layout/pyramid1"/>
    <dgm:cxn modelId="{4AFB81E1-C4A6-7B4B-A467-75E242468C36}" srcId="{B99285E7-619D-FD45-B982-383FCFC9ADF9}" destId="{228B6070-3BB2-134A-9CF0-FBA76716E173}" srcOrd="2" destOrd="0" parTransId="{4466E84C-92B6-3347-BFC2-4A12B706357A}" sibTransId="{485471BD-E028-7A4F-9478-58E1A0F49F18}"/>
    <dgm:cxn modelId="{BF466FE7-686E-3342-B960-CA3E5FB0C296}" srcId="{B99285E7-619D-FD45-B982-383FCFC9ADF9}" destId="{6305A381-EE0B-6A41-976F-2FCE1D7A5FE3}" srcOrd="1" destOrd="0" parTransId="{73FE1301-87CF-7249-9969-3C9B1946190B}" sibTransId="{F822E6B6-A24F-BD4F-ABDF-378CD9E7EBE2}"/>
    <dgm:cxn modelId="{6B0F91FC-4B69-484D-83F9-5DAFD80B8E6E}" type="presOf" srcId="{6305A381-EE0B-6A41-976F-2FCE1D7A5FE3}" destId="{EF6D6702-2693-794D-AF72-3A6FC4326EEE}" srcOrd="0" destOrd="0" presId="urn:microsoft.com/office/officeart/2005/8/layout/pyramid1"/>
    <dgm:cxn modelId="{11223689-4038-0645-A6DB-724BB4FAAF42}" type="presParOf" srcId="{B806E469-E4D1-3949-AA5C-A64E4548070A}" destId="{66D49BA7-5EF8-FA40-A69A-EF84E0BF1BF8}" srcOrd="0" destOrd="0" presId="urn:microsoft.com/office/officeart/2005/8/layout/pyramid1"/>
    <dgm:cxn modelId="{F46EC91E-2E85-1B4C-8D60-3E02A1EA6DE9}" type="presParOf" srcId="{66D49BA7-5EF8-FA40-A69A-EF84E0BF1BF8}" destId="{A4228DDE-51E5-A049-96C1-CD32977D92B2}" srcOrd="0" destOrd="0" presId="urn:microsoft.com/office/officeart/2005/8/layout/pyramid1"/>
    <dgm:cxn modelId="{51620C1E-24BA-7546-99D3-760612C17034}" type="presParOf" srcId="{66D49BA7-5EF8-FA40-A69A-EF84E0BF1BF8}" destId="{2C1D1CAB-DF2C-6543-9559-49FEFC174AEA}" srcOrd="1" destOrd="0" presId="urn:microsoft.com/office/officeart/2005/8/layout/pyramid1"/>
    <dgm:cxn modelId="{DE530D20-D4DB-9743-A136-CC587697CB24}" type="presParOf" srcId="{B806E469-E4D1-3949-AA5C-A64E4548070A}" destId="{1A835313-13EF-3C4D-B5F0-57AA2E9FE30E}" srcOrd="1" destOrd="0" presId="urn:microsoft.com/office/officeart/2005/8/layout/pyramid1"/>
    <dgm:cxn modelId="{4B6DB33A-4B5A-E449-A8CE-DDE6B44F6B14}" type="presParOf" srcId="{1A835313-13EF-3C4D-B5F0-57AA2E9FE30E}" destId="{EF6D6702-2693-794D-AF72-3A6FC4326EEE}" srcOrd="0" destOrd="0" presId="urn:microsoft.com/office/officeart/2005/8/layout/pyramid1"/>
    <dgm:cxn modelId="{96E75AB3-6D11-DD4F-BD59-80A57FB6C3EE}" type="presParOf" srcId="{1A835313-13EF-3C4D-B5F0-57AA2E9FE30E}" destId="{BC2E7460-F96F-384D-A1D3-4E96D534A0E3}" srcOrd="1" destOrd="0" presId="urn:microsoft.com/office/officeart/2005/8/layout/pyramid1"/>
    <dgm:cxn modelId="{228073C7-0B9A-464F-9057-E16537A84597}" type="presParOf" srcId="{B806E469-E4D1-3949-AA5C-A64E4548070A}" destId="{2FDD7E97-774B-EB47-A807-03BB55E423D7}" srcOrd="2" destOrd="0" presId="urn:microsoft.com/office/officeart/2005/8/layout/pyramid1"/>
    <dgm:cxn modelId="{84554337-59B6-3E4C-85D1-4509E9F36E1A}" type="presParOf" srcId="{2FDD7E97-774B-EB47-A807-03BB55E423D7}" destId="{6DFC2C85-7050-374A-9C66-03071EA32FCC}" srcOrd="0" destOrd="0" presId="urn:microsoft.com/office/officeart/2005/8/layout/pyramid1"/>
    <dgm:cxn modelId="{0E099506-F5F6-AF46-81B2-ED7CF7B55E3C}" type="presParOf" srcId="{2FDD7E97-774B-EB47-A807-03BB55E423D7}" destId="{B16D1A6F-96DB-C54D-925E-873122BE914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9285E7-619D-FD45-B982-383FCFC9ADF9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977C5D7D-63A6-A042-9CDD-C7A99C1E110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Bank of </a:t>
          </a:r>
          <a:r>
            <a:rPr lang="en-US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rPr>
            <a:t>International</a:t>
          </a:r>
          <a:r>
            <a:rPr lang="en-US" dirty="0">
              <a:solidFill>
                <a:schemeClr val="tx1"/>
              </a:solidFill>
            </a:rPr>
            <a:t> Settlements</a:t>
          </a:r>
        </a:p>
      </dgm:t>
    </dgm:pt>
    <dgm:pt modelId="{7DA657A8-1852-D349-841A-6D50481B75B8}" type="parTrans" cxnId="{CAEF5037-C343-5446-8109-E82B176AF2C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D90B96A9-D6B2-5647-87B3-053F0882BDF7}" type="sibTrans" cxnId="{CAEF5037-C343-5446-8109-E82B176AF2C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6305A381-EE0B-6A41-976F-2FCE1D7A5FE3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Central Banks</a:t>
          </a:r>
        </a:p>
      </dgm:t>
    </dgm:pt>
    <dgm:pt modelId="{73FE1301-87CF-7249-9969-3C9B1946190B}" type="parTrans" cxnId="{BF466FE7-686E-3342-B960-CA3E5FB0C29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F822E6B6-A24F-BD4F-ABDF-378CD9E7EBE2}" type="sibTrans" cxnId="{BF466FE7-686E-3342-B960-CA3E5FB0C29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228B6070-3BB2-134A-9CF0-FBA76716E17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Local Branch</a:t>
          </a:r>
        </a:p>
      </dgm:t>
    </dgm:pt>
    <dgm:pt modelId="{4466E84C-92B6-3347-BFC2-4A12B706357A}" type="parTrans" cxnId="{4AFB81E1-C4A6-7B4B-A467-75E242468C3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485471BD-E028-7A4F-9478-58E1A0F49F18}" type="sibTrans" cxnId="{4AFB81E1-C4A6-7B4B-A467-75E242468C36}">
      <dgm:prSet/>
      <dgm:spPr/>
      <dgm:t>
        <a:bodyPr/>
        <a:lstStyle/>
        <a:p>
          <a:endParaRPr lang="en-US">
            <a:solidFill>
              <a:schemeClr val="accent2"/>
            </a:solidFill>
          </a:endParaRPr>
        </a:p>
      </dgm:t>
    </dgm:pt>
    <dgm:pt modelId="{B806E469-E4D1-3949-AA5C-A64E4548070A}" type="pres">
      <dgm:prSet presAssocID="{B99285E7-619D-FD45-B982-383FCFC9ADF9}" presName="Name0" presStyleCnt="0">
        <dgm:presLayoutVars>
          <dgm:dir/>
          <dgm:animLvl val="lvl"/>
          <dgm:resizeHandles val="exact"/>
        </dgm:presLayoutVars>
      </dgm:prSet>
      <dgm:spPr/>
    </dgm:pt>
    <dgm:pt modelId="{66D49BA7-5EF8-FA40-A69A-EF84E0BF1BF8}" type="pres">
      <dgm:prSet presAssocID="{977C5D7D-63A6-A042-9CDD-C7A99C1E1100}" presName="Name8" presStyleCnt="0"/>
      <dgm:spPr/>
    </dgm:pt>
    <dgm:pt modelId="{A4228DDE-51E5-A049-96C1-CD32977D92B2}" type="pres">
      <dgm:prSet presAssocID="{977C5D7D-63A6-A042-9CDD-C7A99C1E1100}" presName="level" presStyleLbl="node1" presStyleIdx="0" presStyleCnt="3" custLinFactNeighborX="-246" custLinFactNeighborY="725">
        <dgm:presLayoutVars>
          <dgm:chMax val="1"/>
          <dgm:bulletEnabled val="1"/>
        </dgm:presLayoutVars>
      </dgm:prSet>
      <dgm:spPr/>
    </dgm:pt>
    <dgm:pt modelId="{2C1D1CAB-DF2C-6543-9559-49FEFC174AEA}" type="pres">
      <dgm:prSet presAssocID="{977C5D7D-63A6-A042-9CDD-C7A99C1E110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835313-13EF-3C4D-B5F0-57AA2E9FE30E}" type="pres">
      <dgm:prSet presAssocID="{6305A381-EE0B-6A41-976F-2FCE1D7A5FE3}" presName="Name8" presStyleCnt="0"/>
      <dgm:spPr/>
    </dgm:pt>
    <dgm:pt modelId="{EF6D6702-2693-794D-AF72-3A6FC4326EEE}" type="pres">
      <dgm:prSet presAssocID="{6305A381-EE0B-6A41-976F-2FCE1D7A5FE3}" presName="level" presStyleLbl="node1" presStyleIdx="1" presStyleCnt="3">
        <dgm:presLayoutVars>
          <dgm:chMax val="1"/>
          <dgm:bulletEnabled val="1"/>
        </dgm:presLayoutVars>
      </dgm:prSet>
      <dgm:spPr/>
    </dgm:pt>
    <dgm:pt modelId="{BC2E7460-F96F-384D-A1D3-4E96D534A0E3}" type="pres">
      <dgm:prSet presAssocID="{6305A381-EE0B-6A41-976F-2FCE1D7A5FE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FDD7E97-774B-EB47-A807-03BB55E423D7}" type="pres">
      <dgm:prSet presAssocID="{228B6070-3BB2-134A-9CF0-FBA76716E173}" presName="Name8" presStyleCnt="0"/>
      <dgm:spPr/>
    </dgm:pt>
    <dgm:pt modelId="{6DFC2C85-7050-374A-9C66-03071EA32FCC}" type="pres">
      <dgm:prSet presAssocID="{228B6070-3BB2-134A-9CF0-FBA76716E173}" presName="level" presStyleLbl="node1" presStyleIdx="2" presStyleCnt="3">
        <dgm:presLayoutVars>
          <dgm:chMax val="1"/>
          <dgm:bulletEnabled val="1"/>
        </dgm:presLayoutVars>
      </dgm:prSet>
      <dgm:spPr/>
    </dgm:pt>
    <dgm:pt modelId="{B16D1A6F-96DB-C54D-925E-873122BE9144}" type="pres">
      <dgm:prSet presAssocID="{228B6070-3BB2-134A-9CF0-FBA76716E17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571C522-C6EF-4A4A-A42E-F25364DFA1E2}" type="presOf" srcId="{6305A381-EE0B-6A41-976F-2FCE1D7A5FE3}" destId="{BC2E7460-F96F-384D-A1D3-4E96D534A0E3}" srcOrd="1" destOrd="0" presId="urn:microsoft.com/office/officeart/2005/8/layout/pyramid1"/>
    <dgm:cxn modelId="{D15E032C-FAB4-E14D-AA21-8F565425965E}" type="presOf" srcId="{977C5D7D-63A6-A042-9CDD-C7A99C1E1100}" destId="{A4228DDE-51E5-A049-96C1-CD32977D92B2}" srcOrd="0" destOrd="0" presId="urn:microsoft.com/office/officeart/2005/8/layout/pyramid1"/>
    <dgm:cxn modelId="{CAEF5037-C343-5446-8109-E82B176AF2C6}" srcId="{B99285E7-619D-FD45-B982-383FCFC9ADF9}" destId="{977C5D7D-63A6-A042-9CDD-C7A99C1E1100}" srcOrd="0" destOrd="0" parTransId="{7DA657A8-1852-D349-841A-6D50481B75B8}" sibTransId="{D90B96A9-D6B2-5647-87B3-053F0882BDF7}"/>
    <dgm:cxn modelId="{2473E477-8F8C-154E-9A49-AB680B1C9B67}" type="presOf" srcId="{228B6070-3BB2-134A-9CF0-FBA76716E173}" destId="{B16D1A6F-96DB-C54D-925E-873122BE9144}" srcOrd="1" destOrd="0" presId="urn:microsoft.com/office/officeart/2005/8/layout/pyramid1"/>
    <dgm:cxn modelId="{DD40FB85-AD81-944F-BD00-1606971C620E}" type="presOf" srcId="{977C5D7D-63A6-A042-9CDD-C7A99C1E1100}" destId="{2C1D1CAB-DF2C-6543-9559-49FEFC174AEA}" srcOrd="1" destOrd="0" presId="urn:microsoft.com/office/officeart/2005/8/layout/pyramid1"/>
    <dgm:cxn modelId="{803B5CA5-AC71-824B-9D13-A080812E6ED8}" type="presOf" srcId="{228B6070-3BB2-134A-9CF0-FBA76716E173}" destId="{6DFC2C85-7050-374A-9C66-03071EA32FCC}" srcOrd="0" destOrd="0" presId="urn:microsoft.com/office/officeart/2005/8/layout/pyramid1"/>
    <dgm:cxn modelId="{476AF4D5-1280-AD40-8962-6ECA30275AAC}" type="presOf" srcId="{B99285E7-619D-FD45-B982-383FCFC9ADF9}" destId="{B806E469-E4D1-3949-AA5C-A64E4548070A}" srcOrd="0" destOrd="0" presId="urn:microsoft.com/office/officeart/2005/8/layout/pyramid1"/>
    <dgm:cxn modelId="{4AFB81E1-C4A6-7B4B-A467-75E242468C36}" srcId="{B99285E7-619D-FD45-B982-383FCFC9ADF9}" destId="{228B6070-3BB2-134A-9CF0-FBA76716E173}" srcOrd="2" destOrd="0" parTransId="{4466E84C-92B6-3347-BFC2-4A12B706357A}" sibTransId="{485471BD-E028-7A4F-9478-58E1A0F49F18}"/>
    <dgm:cxn modelId="{BF466FE7-686E-3342-B960-CA3E5FB0C296}" srcId="{B99285E7-619D-FD45-B982-383FCFC9ADF9}" destId="{6305A381-EE0B-6A41-976F-2FCE1D7A5FE3}" srcOrd="1" destOrd="0" parTransId="{73FE1301-87CF-7249-9969-3C9B1946190B}" sibTransId="{F822E6B6-A24F-BD4F-ABDF-378CD9E7EBE2}"/>
    <dgm:cxn modelId="{6B0F91FC-4B69-484D-83F9-5DAFD80B8E6E}" type="presOf" srcId="{6305A381-EE0B-6A41-976F-2FCE1D7A5FE3}" destId="{EF6D6702-2693-794D-AF72-3A6FC4326EEE}" srcOrd="0" destOrd="0" presId="urn:microsoft.com/office/officeart/2005/8/layout/pyramid1"/>
    <dgm:cxn modelId="{11223689-4038-0645-A6DB-724BB4FAAF42}" type="presParOf" srcId="{B806E469-E4D1-3949-AA5C-A64E4548070A}" destId="{66D49BA7-5EF8-FA40-A69A-EF84E0BF1BF8}" srcOrd="0" destOrd="0" presId="urn:microsoft.com/office/officeart/2005/8/layout/pyramid1"/>
    <dgm:cxn modelId="{F46EC91E-2E85-1B4C-8D60-3E02A1EA6DE9}" type="presParOf" srcId="{66D49BA7-5EF8-FA40-A69A-EF84E0BF1BF8}" destId="{A4228DDE-51E5-A049-96C1-CD32977D92B2}" srcOrd="0" destOrd="0" presId="urn:microsoft.com/office/officeart/2005/8/layout/pyramid1"/>
    <dgm:cxn modelId="{51620C1E-24BA-7546-99D3-760612C17034}" type="presParOf" srcId="{66D49BA7-5EF8-FA40-A69A-EF84E0BF1BF8}" destId="{2C1D1CAB-DF2C-6543-9559-49FEFC174AEA}" srcOrd="1" destOrd="0" presId="urn:microsoft.com/office/officeart/2005/8/layout/pyramid1"/>
    <dgm:cxn modelId="{DE530D20-D4DB-9743-A136-CC587697CB24}" type="presParOf" srcId="{B806E469-E4D1-3949-AA5C-A64E4548070A}" destId="{1A835313-13EF-3C4D-B5F0-57AA2E9FE30E}" srcOrd="1" destOrd="0" presId="urn:microsoft.com/office/officeart/2005/8/layout/pyramid1"/>
    <dgm:cxn modelId="{4B6DB33A-4B5A-E449-A8CE-DDE6B44F6B14}" type="presParOf" srcId="{1A835313-13EF-3C4D-B5F0-57AA2E9FE30E}" destId="{EF6D6702-2693-794D-AF72-3A6FC4326EEE}" srcOrd="0" destOrd="0" presId="urn:microsoft.com/office/officeart/2005/8/layout/pyramid1"/>
    <dgm:cxn modelId="{96E75AB3-6D11-DD4F-BD59-80A57FB6C3EE}" type="presParOf" srcId="{1A835313-13EF-3C4D-B5F0-57AA2E9FE30E}" destId="{BC2E7460-F96F-384D-A1D3-4E96D534A0E3}" srcOrd="1" destOrd="0" presId="urn:microsoft.com/office/officeart/2005/8/layout/pyramid1"/>
    <dgm:cxn modelId="{228073C7-0B9A-464F-9057-E16537A84597}" type="presParOf" srcId="{B806E469-E4D1-3949-AA5C-A64E4548070A}" destId="{2FDD7E97-774B-EB47-A807-03BB55E423D7}" srcOrd="2" destOrd="0" presId="urn:microsoft.com/office/officeart/2005/8/layout/pyramid1"/>
    <dgm:cxn modelId="{84554337-59B6-3E4C-85D1-4509E9F36E1A}" type="presParOf" srcId="{2FDD7E97-774B-EB47-A807-03BB55E423D7}" destId="{6DFC2C85-7050-374A-9C66-03071EA32FCC}" srcOrd="0" destOrd="0" presId="urn:microsoft.com/office/officeart/2005/8/layout/pyramid1"/>
    <dgm:cxn modelId="{0E099506-F5F6-AF46-81B2-ED7CF7B55E3C}" type="presParOf" srcId="{2FDD7E97-774B-EB47-A807-03BB55E423D7}" destId="{B16D1A6F-96DB-C54D-925E-873122BE914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9285E7-619D-FD45-B982-383FCFC9ADF9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977C5D7D-63A6-A042-9CDD-C7A99C1E110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rPr>
            <a:t>Bank of International Settlements</a:t>
          </a:r>
        </a:p>
      </dgm:t>
    </dgm:pt>
    <dgm:pt modelId="{7DA657A8-1852-D349-841A-6D50481B75B8}" type="parTrans" cxnId="{CAEF5037-C343-5446-8109-E82B176AF2C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D90B96A9-D6B2-5647-87B3-053F0882BDF7}" type="sibTrans" cxnId="{CAEF5037-C343-5446-8109-E82B176AF2C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6305A381-EE0B-6A41-976F-2FCE1D7A5FE3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Central Banks</a:t>
          </a:r>
        </a:p>
      </dgm:t>
    </dgm:pt>
    <dgm:pt modelId="{73FE1301-87CF-7249-9969-3C9B1946190B}" type="parTrans" cxnId="{BF466FE7-686E-3342-B960-CA3E5FB0C29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F822E6B6-A24F-BD4F-ABDF-378CD9E7EBE2}" type="sibTrans" cxnId="{BF466FE7-686E-3342-B960-CA3E5FB0C29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228B6070-3BB2-134A-9CF0-FBA76716E17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Local Branch</a:t>
          </a:r>
        </a:p>
      </dgm:t>
    </dgm:pt>
    <dgm:pt modelId="{4466E84C-92B6-3347-BFC2-4A12B706357A}" type="parTrans" cxnId="{4AFB81E1-C4A6-7B4B-A467-75E242468C3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485471BD-E028-7A4F-9478-58E1A0F49F18}" type="sibTrans" cxnId="{4AFB81E1-C4A6-7B4B-A467-75E242468C36}">
      <dgm:prSet/>
      <dgm:spPr/>
      <dgm:t>
        <a:bodyPr/>
        <a:lstStyle/>
        <a:p>
          <a:endParaRPr lang="en-US">
            <a:solidFill>
              <a:schemeClr val="accent2"/>
            </a:solidFill>
            <a:latin typeface="Lato" panose="020F0502020204030203" pitchFamily="34" charset="0"/>
            <a:cs typeface="Lato" panose="020F0502020204030203" pitchFamily="34" charset="0"/>
          </a:endParaRPr>
        </a:p>
      </dgm:t>
    </dgm:pt>
    <dgm:pt modelId="{B806E469-E4D1-3949-AA5C-A64E4548070A}" type="pres">
      <dgm:prSet presAssocID="{B99285E7-619D-FD45-B982-383FCFC9ADF9}" presName="Name0" presStyleCnt="0">
        <dgm:presLayoutVars>
          <dgm:dir/>
          <dgm:animLvl val="lvl"/>
          <dgm:resizeHandles val="exact"/>
        </dgm:presLayoutVars>
      </dgm:prSet>
      <dgm:spPr/>
    </dgm:pt>
    <dgm:pt modelId="{66D49BA7-5EF8-FA40-A69A-EF84E0BF1BF8}" type="pres">
      <dgm:prSet presAssocID="{977C5D7D-63A6-A042-9CDD-C7A99C1E1100}" presName="Name8" presStyleCnt="0"/>
      <dgm:spPr/>
    </dgm:pt>
    <dgm:pt modelId="{A4228DDE-51E5-A049-96C1-CD32977D92B2}" type="pres">
      <dgm:prSet presAssocID="{977C5D7D-63A6-A042-9CDD-C7A99C1E1100}" presName="level" presStyleLbl="node1" presStyleIdx="0" presStyleCnt="3" custLinFactNeighborX="-246" custLinFactNeighborY="725">
        <dgm:presLayoutVars>
          <dgm:chMax val="1"/>
          <dgm:bulletEnabled val="1"/>
        </dgm:presLayoutVars>
      </dgm:prSet>
      <dgm:spPr/>
    </dgm:pt>
    <dgm:pt modelId="{2C1D1CAB-DF2C-6543-9559-49FEFC174AEA}" type="pres">
      <dgm:prSet presAssocID="{977C5D7D-63A6-A042-9CDD-C7A99C1E110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835313-13EF-3C4D-B5F0-57AA2E9FE30E}" type="pres">
      <dgm:prSet presAssocID="{6305A381-EE0B-6A41-976F-2FCE1D7A5FE3}" presName="Name8" presStyleCnt="0"/>
      <dgm:spPr/>
    </dgm:pt>
    <dgm:pt modelId="{EF6D6702-2693-794D-AF72-3A6FC4326EEE}" type="pres">
      <dgm:prSet presAssocID="{6305A381-EE0B-6A41-976F-2FCE1D7A5FE3}" presName="level" presStyleLbl="node1" presStyleIdx="1" presStyleCnt="3">
        <dgm:presLayoutVars>
          <dgm:chMax val="1"/>
          <dgm:bulletEnabled val="1"/>
        </dgm:presLayoutVars>
      </dgm:prSet>
      <dgm:spPr/>
    </dgm:pt>
    <dgm:pt modelId="{BC2E7460-F96F-384D-A1D3-4E96D534A0E3}" type="pres">
      <dgm:prSet presAssocID="{6305A381-EE0B-6A41-976F-2FCE1D7A5FE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FDD7E97-774B-EB47-A807-03BB55E423D7}" type="pres">
      <dgm:prSet presAssocID="{228B6070-3BB2-134A-9CF0-FBA76716E173}" presName="Name8" presStyleCnt="0"/>
      <dgm:spPr/>
    </dgm:pt>
    <dgm:pt modelId="{6DFC2C85-7050-374A-9C66-03071EA32FCC}" type="pres">
      <dgm:prSet presAssocID="{228B6070-3BB2-134A-9CF0-FBA76716E173}" presName="level" presStyleLbl="node1" presStyleIdx="2" presStyleCnt="3">
        <dgm:presLayoutVars>
          <dgm:chMax val="1"/>
          <dgm:bulletEnabled val="1"/>
        </dgm:presLayoutVars>
      </dgm:prSet>
      <dgm:spPr/>
    </dgm:pt>
    <dgm:pt modelId="{B16D1A6F-96DB-C54D-925E-873122BE9144}" type="pres">
      <dgm:prSet presAssocID="{228B6070-3BB2-134A-9CF0-FBA76716E17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571C522-C6EF-4A4A-A42E-F25364DFA1E2}" type="presOf" srcId="{6305A381-EE0B-6A41-976F-2FCE1D7A5FE3}" destId="{BC2E7460-F96F-384D-A1D3-4E96D534A0E3}" srcOrd="1" destOrd="0" presId="urn:microsoft.com/office/officeart/2005/8/layout/pyramid1"/>
    <dgm:cxn modelId="{D15E032C-FAB4-E14D-AA21-8F565425965E}" type="presOf" srcId="{977C5D7D-63A6-A042-9CDD-C7A99C1E1100}" destId="{A4228DDE-51E5-A049-96C1-CD32977D92B2}" srcOrd="0" destOrd="0" presId="urn:microsoft.com/office/officeart/2005/8/layout/pyramid1"/>
    <dgm:cxn modelId="{CAEF5037-C343-5446-8109-E82B176AF2C6}" srcId="{B99285E7-619D-FD45-B982-383FCFC9ADF9}" destId="{977C5D7D-63A6-A042-9CDD-C7A99C1E1100}" srcOrd="0" destOrd="0" parTransId="{7DA657A8-1852-D349-841A-6D50481B75B8}" sibTransId="{D90B96A9-D6B2-5647-87B3-053F0882BDF7}"/>
    <dgm:cxn modelId="{2473E477-8F8C-154E-9A49-AB680B1C9B67}" type="presOf" srcId="{228B6070-3BB2-134A-9CF0-FBA76716E173}" destId="{B16D1A6F-96DB-C54D-925E-873122BE9144}" srcOrd="1" destOrd="0" presId="urn:microsoft.com/office/officeart/2005/8/layout/pyramid1"/>
    <dgm:cxn modelId="{DD40FB85-AD81-944F-BD00-1606971C620E}" type="presOf" srcId="{977C5D7D-63A6-A042-9CDD-C7A99C1E1100}" destId="{2C1D1CAB-DF2C-6543-9559-49FEFC174AEA}" srcOrd="1" destOrd="0" presId="urn:microsoft.com/office/officeart/2005/8/layout/pyramid1"/>
    <dgm:cxn modelId="{803B5CA5-AC71-824B-9D13-A080812E6ED8}" type="presOf" srcId="{228B6070-3BB2-134A-9CF0-FBA76716E173}" destId="{6DFC2C85-7050-374A-9C66-03071EA32FCC}" srcOrd="0" destOrd="0" presId="urn:microsoft.com/office/officeart/2005/8/layout/pyramid1"/>
    <dgm:cxn modelId="{476AF4D5-1280-AD40-8962-6ECA30275AAC}" type="presOf" srcId="{B99285E7-619D-FD45-B982-383FCFC9ADF9}" destId="{B806E469-E4D1-3949-AA5C-A64E4548070A}" srcOrd="0" destOrd="0" presId="urn:microsoft.com/office/officeart/2005/8/layout/pyramid1"/>
    <dgm:cxn modelId="{4AFB81E1-C4A6-7B4B-A467-75E242468C36}" srcId="{B99285E7-619D-FD45-B982-383FCFC9ADF9}" destId="{228B6070-3BB2-134A-9CF0-FBA76716E173}" srcOrd="2" destOrd="0" parTransId="{4466E84C-92B6-3347-BFC2-4A12B706357A}" sibTransId="{485471BD-E028-7A4F-9478-58E1A0F49F18}"/>
    <dgm:cxn modelId="{BF466FE7-686E-3342-B960-CA3E5FB0C296}" srcId="{B99285E7-619D-FD45-B982-383FCFC9ADF9}" destId="{6305A381-EE0B-6A41-976F-2FCE1D7A5FE3}" srcOrd="1" destOrd="0" parTransId="{73FE1301-87CF-7249-9969-3C9B1946190B}" sibTransId="{F822E6B6-A24F-BD4F-ABDF-378CD9E7EBE2}"/>
    <dgm:cxn modelId="{6B0F91FC-4B69-484D-83F9-5DAFD80B8E6E}" type="presOf" srcId="{6305A381-EE0B-6A41-976F-2FCE1D7A5FE3}" destId="{EF6D6702-2693-794D-AF72-3A6FC4326EEE}" srcOrd="0" destOrd="0" presId="urn:microsoft.com/office/officeart/2005/8/layout/pyramid1"/>
    <dgm:cxn modelId="{11223689-4038-0645-A6DB-724BB4FAAF42}" type="presParOf" srcId="{B806E469-E4D1-3949-AA5C-A64E4548070A}" destId="{66D49BA7-5EF8-FA40-A69A-EF84E0BF1BF8}" srcOrd="0" destOrd="0" presId="urn:microsoft.com/office/officeart/2005/8/layout/pyramid1"/>
    <dgm:cxn modelId="{F46EC91E-2E85-1B4C-8D60-3E02A1EA6DE9}" type="presParOf" srcId="{66D49BA7-5EF8-FA40-A69A-EF84E0BF1BF8}" destId="{A4228DDE-51E5-A049-96C1-CD32977D92B2}" srcOrd="0" destOrd="0" presId="urn:microsoft.com/office/officeart/2005/8/layout/pyramid1"/>
    <dgm:cxn modelId="{51620C1E-24BA-7546-99D3-760612C17034}" type="presParOf" srcId="{66D49BA7-5EF8-FA40-A69A-EF84E0BF1BF8}" destId="{2C1D1CAB-DF2C-6543-9559-49FEFC174AEA}" srcOrd="1" destOrd="0" presId="urn:microsoft.com/office/officeart/2005/8/layout/pyramid1"/>
    <dgm:cxn modelId="{DE530D20-D4DB-9743-A136-CC587697CB24}" type="presParOf" srcId="{B806E469-E4D1-3949-AA5C-A64E4548070A}" destId="{1A835313-13EF-3C4D-B5F0-57AA2E9FE30E}" srcOrd="1" destOrd="0" presId="urn:microsoft.com/office/officeart/2005/8/layout/pyramid1"/>
    <dgm:cxn modelId="{4B6DB33A-4B5A-E449-A8CE-DDE6B44F6B14}" type="presParOf" srcId="{1A835313-13EF-3C4D-B5F0-57AA2E9FE30E}" destId="{EF6D6702-2693-794D-AF72-3A6FC4326EEE}" srcOrd="0" destOrd="0" presId="urn:microsoft.com/office/officeart/2005/8/layout/pyramid1"/>
    <dgm:cxn modelId="{96E75AB3-6D11-DD4F-BD59-80A57FB6C3EE}" type="presParOf" srcId="{1A835313-13EF-3C4D-B5F0-57AA2E9FE30E}" destId="{BC2E7460-F96F-384D-A1D3-4E96D534A0E3}" srcOrd="1" destOrd="0" presId="urn:microsoft.com/office/officeart/2005/8/layout/pyramid1"/>
    <dgm:cxn modelId="{228073C7-0B9A-464F-9057-E16537A84597}" type="presParOf" srcId="{B806E469-E4D1-3949-AA5C-A64E4548070A}" destId="{2FDD7E97-774B-EB47-A807-03BB55E423D7}" srcOrd="2" destOrd="0" presId="urn:microsoft.com/office/officeart/2005/8/layout/pyramid1"/>
    <dgm:cxn modelId="{84554337-59B6-3E4C-85D1-4509E9F36E1A}" type="presParOf" srcId="{2FDD7E97-774B-EB47-A807-03BB55E423D7}" destId="{6DFC2C85-7050-374A-9C66-03071EA32FCC}" srcOrd="0" destOrd="0" presId="urn:microsoft.com/office/officeart/2005/8/layout/pyramid1"/>
    <dgm:cxn modelId="{0E099506-F5F6-AF46-81B2-ED7CF7B55E3C}" type="presParOf" srcId="{2FDD7E97-774B-EB47-A807-03BB55E423D7}" destId="{B16D1A6F-96DB-C54D-925E-873122BE914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8285F-053D-E54D-885A-A2F38E2B7C10}">
      <dsp:nvSpPr>
        <dsp:cNvPr id="0" name=""/>
        <dsp:cNvSpPr/>
      </dsp:nvSpPr>
      <dsp:spPr>
        <a:xfrm>
          <a:off x="10427" y="38325"/>
          <a:ext cx="3232620" cy="1939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Lato" panose="020F0502020204030203" pitchFamily="34" charset="0"/>
              <a:cs typeface="Lato" panose="020F0502020204030203" pitchFamily="34" charset="0"/>
            </a:rPr>
            <a:t>Work completed by consultant in 2022</a:t>
          </a:r>
        </a:p>
      </dsp:txBody>
      <dsp:txXfrm>
        <a:off x="67235" y="95133"/>
        <a:ext cx="3119004" cy="1825956"/>
      </dsp:txXfrm>
    </dsp:sp>
    <dsp:sp modelId="{3AA171D7-BF0D-0541-9F5E-AC9DB3FAF1F9}">
      <dsp:nvSpPr>
        <dsp:cNvPr id="0" name=""/>
        <dsp:cNvSpPr/>
      </dsp:nvSpPr>
      <dsp:spPr>
        <a:xfrm>
          <a:off x="3566310" y="607267"/>
          <a:ext cx="685315" cy="801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66310" y="767605"/>
        <a:ext cx="479721" cy="481013"/>
      </dsp:txXfrm>
    </dsp:sp>
    <dsp:sp modelId="{AAD35410-FD29-D74D-A232-CF293F1A0D07}">
      <dsp:nvSpPr>
        <dsp:cNvPr id="0" name=""/>
        <dsp:cNvSpPr/>
      </dsp:nvSpPr>
      <dsp:spPr>
        <a:xfrm>
          <a:off x="4536096" y="38325"/>
          <a:ext cx="3232620" cy="1939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Lato" panose="020F0502020204030203" pitchFamily="34" charset="0"/>
              <a:cs typeface="Lato" panose="020F0502020204030203" pitchFamily="34" charset="0"/>
            </a:rPr>
            <a:t>Accrued Expense in 2022</a:t>
          </a:r>
        </a:p>
      </dsp:txBody>
      <dsp:txXfrm>
        <a:off x="4592904" y="95133"/>
        <a:ext cx="3119004" cy="1825956"/>
      </dsp:txXfrm>
    </dsp:sp>
    <dsp:sp modelId="{5677752F-9E0B-7B4E-A37C-0571600AE02F}">
      <dsp:nvSpPr>
        <dsp:cNvPr id="0" name=""/>
        <dsp:cNvSpPr/>
      </dsp:nvSpPr>
      <dsp:spPr>
        <a:xfrm>
          <a:off x="8091978" y="607267"/>
          <a:ext cx="685315" cy="801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8091978" y="767605"/>
        <a:ext cx="479721" cy="481013"/>
      </dsp:txXfrm>
    </dsp:sp>
    <dsp:sp modelId="{3445FB14-C91C-F34A-8704-315FF645043C}">
      <dsp:nvSpPr>
        <dsp:cNvPr id="0" name=""/>
        <dsp:cNvSpPr/>
      </dsp:nvSpPr>
      <dsp:spPr>
        <a:xfrm>
          <a:off x="9061764" y="38325"/>
          <a:ext cx="3232620" cy="1939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Lato" panose="020F0502020204030203" pitchFamily="34" charset="0"/>
              <a:cs typeface="Lato" panose="020F0502020204030203" pitchFamily="34" charset="0"/>
            </a:rPr>
            <a:t>Invoice Received in 2023</a:t>
          </a:r>
        </a:p>
      </dsp:txBody>
      <dsp:txXfrm>
        <a:off x="9118572" y="95133"/>
        <a:ext cx="3119004" cy="1825956"/>
      </dsp:txXfrm>
    </dsp:sp>
    <dsp:sp modelId="{C912A448-04D6-C340-AE2E-7B0A2CBE8840}">
      <dsp:nvSpPr>
        <dsp:cNvPr id="0" name=""/>
        <dsp:cNvSpPr/>
      </dsp:nvSpPr>
      <dsp:spPr>
        <a:xfrm>
          <a:off x="12617647" y="607267"/>
          <a:ext cx="685315" cy="801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12617647" y="767605"/>
        <a:ext cx="479721" cy="481013"/>
      </dsp:txXfrm>
    </dsp:sp>
    <dsp:sp modelId="{68DDDEE2-7B62-9148-9668-B387CDF13CD5}">
      <dsp:nvSpPr>
        <dsp:cNvPr id="0" name=""/>
        <dsp:cNvSpPr/>
      </dsp:nvSpPr>
      <dsp:spPr>
        <a:xfrm>
          <a:off x="13587433" y="38325"/>
          <a:ext cx="3232620" cy="1939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Lato" panose="020F0502020204030203" pitchFamily="34" charset="0"/>
              <a:cs typeface="Lato" panose="020F0502020204030203" pitchFamily="34" charset="0"/>
            </a:rPr>
            <a:t>Invoice paid in December 2023</a:t>
          </a:r>
        </a:p>
      </dsp:txBody>
      <dsp:txXfrm>
        <a:off x="13644241" y="95133"/>
        <a:ext cx="3119004" cy="1825956"/>
      </dsp:txXfrm>
    </dsp:sp>
    <dsp:sp modelId="{47E75170-E4A2-414E-A774-CD8E5DF61E0B}">
      <dsp:nvSpPr>
        <dsp:cNvPr id="0" name=""/>
        <dsp:cNvSpPr/>
      </dsp:nvSpPr>
      <dsp:spPr>
        <a:xfrm>
          <a:off x="17143315" y="607267"/>
          <a:ext cx="685315" cy="801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17143315" y="767605"/>
        <a:ext cx="479721" cy="481013"/>
      </dsp:txXfrm>
    </dsp:sp>
    <dsp:sp modelId="{9AE4727E-7ED7-6743-9AD9-E40657E60F50}">
      <dsp:nvSpPr>
        <dsp:cNvPr id="0" name=""/>
        <dsp:cNvSpPr/>
      </dsp:nvSpPr>
      <dsp:spPr>
        <a:xfrm>
          <a:off x="18113101" y="38325"/>
          <a:ext cx="3232620" cy="193957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Lato" panose="020F0502020204030203" pitchFamily="34" charset="0"/>
              <a:cs typeface="Lato" panose="020F0502020204030203" pitchFamily="34" charset="0"/>
            </a:rPr>
            <a:t>Expense booked in 2022 not 2023</a:t>
          </a:r>
        </a:p>
      </dsp:txBody>
      <dsp:txXfrm>
        <a:off x="18169909" y="95133"/>
        <a:ext cx="3119004" cy="1825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8285F-053D-E54D-885A-A2F38E2B7C10}">
      <dsp:nvSpPr>
        <dsp:cNvPr id="0" name=""/>
        <dsp:cNvSpPr/>
      </dsp:nvSpPr>
      <dsp:spPr>
        <a:xfrm>
          <a:off x="10427" y="38325"/>
          <a:ext cx="3232620" cy="1939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Lato" panose="020F0502020204030203" pitchFamily="34" charset="0"/>
              <a:cs typeface="Lato" panose="020F0502020204030203" pitchFamily="34" charset="0"/>
            </a:rPr>
            <a:t>Work completed by The GI in 2022</a:t>
          </a:r>
        </a:p>
      </dsp:txBody>
      <dsp:txXfrm>
        <a:off x="67235" y="95133"/>
        <a:ext cx="3119004" cy="1825956"/>
      </dsp:txXfrm>
    </dsp:sp>
    <dsp:sp modelId="{3AA171D7-BF0D-0541-9F5E-AC9DB3FAF1F9}">
      <dsp:nvSpPr>
        <dsp:cNvPr id="0" name=""/>
        <dsp:cNvSpPr/>
      </dsp:nvSpPr>
      <dsp:spPr>
        <a:xfrm>
          <a:off x="3566310" y="607267"/>
          <a:ext cx="685315" cy="801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66310" y="767605"/>
        <a:ext cx="479721" cy="481013"/>
      </dsp:txXfrm>
    </dsp:sp>
    <dsp:sp modelId="{AAD35410-FD29-D74D-A232-CF293F1A0D07}">
      <dsp:nvSpPr>
        <dsp:cNvPr id="0" name=""/>
        <dsp:cNvSpPr/>
      </dsp:nvSpPr>
      <dsp:spPr>
        <a:xfrm>
          <a:off x="4536096" y="38325"/>
          <a:ext cx="3232620" cy="1939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Lato" panose="020F0502020204030203" pitchFamily="34" charset="0"/>
              <a:cs typeface="Lato" panose="020F0502020204030203" pitchFamily="34" charset="0"/>
            </a:rPr>
            <a:t>Accrued Revenue in 2022</a:t>
          </a:r>
        </a:p>
      </dsp:txBody>
      <dsp:txXfrm>
        <a:off x="4592904" y="95133"/>
        <a:ext cx="3119004" cy="1825956"/>
      </dsp:txXfrm>
    </dsp:sp>
    <dsp:sp modelId="{5677752F-9E0B-7B4E-A37C-0571600AE02F}">
      <dsp:nvSpPr>
        <dsp:cNvPr id="0" name=""/>
        <dsp:cNvSpPr/>
      </dsp:nvSpPr>
      <dsp:spPr>
        <a:xfrm>
          <a:off x="8091978" y="607267"/>
          <a:ext cx="685315" cy="801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8091978" y="767605"/>
        <a:ext cx="479721" cy="481013"/>
      </dsp:txXfrm>
    </dsp:sp>
    <dsp:sp modelId="{3445FB14-C91C-F34A-8704-315FF645043C}">
      <dsp:nvSpPr>
        <dsp:cNvPr id="0" name=""/>
        <dsp:cNvSpPr/>
      </dsp:nvSpPr>
      <dsp:spPr>
        <a:xfrm>
          <a:off x="9061764" y="38325"/>
          <a:ext cx="3232620" cy="1939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Lato" panose="020F0502020204030203" pitchFamily="34" charset="0"/>
              <a:cs typeface="Lato" panose="020F0502020204030203" pitchFamily="34" charset="0"/>
            </a:rPr>
            <a:t>Invoice Sent  in 2023 to Donor</a:t>
          </a:r>
        </a:p>
      </dsp:txBody>
      <dsp:txXfrm>
        <a:off x="9118572" y="95133"/>
        <a:ext cx="3119004" cy="1825956"/>
      </dsp:txXfrm>
    </dsp:sp>
    <dsp:sp modelId="{C912A448-04D6-C340-AE2E-7B0A2CBE8840}">
      <dsp:nvSpPr>
        <dsp:cNvPr id="0" name=""/>
        <dsp:cNvSpPr/>
      </dsp:nvSpPr>
      <dsp:spPr>
        <a:xfrm>
          <a:off x="12617647" y="607267"/>
          <a:ext cx="685315" cy="801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12617647" y="767605"/>
        <a:ext cx="479721" cy="481013"/>
      </dsp:txXfrm>
    </dsp:sp>
    <dsp:sp modelId="{A1CEFBE6-DA0C-5A4C-BA25-5BAAE1D6A991}">
      <dsp:nvSpPr>
        <dsp:cNvPr id="0" name=""/>
        <dsp:cNvSpPr/>
      </dsp:nvSpPr>
      <dsp:spPr>
        <a:xfrm>
          <a:off x="13587433" y="38325"/>
          <a:ext cx="3232620" cy="1939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Lato" panose="020F0502020204030203" pitchFamily="34" charset="0"/>
              <a:cs typeface="Lato" panose="020F0502020204030203" pitchFamily="34" charset="0"/>
            </a:rPr>
            <a:t>Invoice paid in June 2023</a:t>
          </a:r>
        </a:p>
      </dsp:txBody>
      <dsp:txXfrm>
        <a:off x="13644241" y="95133"/>
        <a:ext cx="3119004" cy="1825956"/>
      </dsp:txXfrm>
    </dsp:sp>
    <dsp:sp modelId="{AB40C774-23B3-D749-AFC8-0262461EF822}">
      <dsp:nvSpPr>
        <dsp:cNvPr id="0" name=""/>
        <dsp:cNvSpPr/>
      </dsp:nvSpPr>
      <dsp:spPr>
        <a:xfrm>
          <a:off x="17143315" y="607267"/>
          <a:ext cx="685315" cy="8016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17143315" y="767605"/>
        <a:ext cx="479721" cy="481013"/>
      </dsp:txXfrm>
    </dsp:sp>
    <dsp:sp modelId="{9AE4727E-7ED7-6743-9AD9-E40657E60F50}">
      <dsp:nvSpPr>
        <dsp:cNvPr id="0" name=""/>
        <dsp:cNvSpPr/>
      </dsp:nvSpPr>
      <dsp:spPr>
        <a:xfrm>
          <a:off x="18113101" y="38325"/>
          <a:ext cx="3232620" cy="193957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Lato" panose="020F0502020204030203" pitchFamily="34" charset="0"/>
              <a:cs typeface="Lato" panose="020F0502020204030203" pitchFamily="34" charset="0"/>
            </a:rPr>
            <a:t>Revenue Recognized in 2022 not 2023</a:t>
          </a:r>
        </a:p>
      </dsp:txBody>
      <dsp:txXfrm>
        <a:off x="18169909" y="95133"/>
        <a:ext cx="3119004" cy="18259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28DDE-51E5-A049-96C1-CD32977D92B2}">
      <dsp:nvSpPr>
        <dsp:cNvPr id="0" name=""/>
        <dsp:cNvSpPr/>
      </dsp:nvSpPr>
      <dsp:spPr>
        <a:xfrm>
          <a:off x="5432417" y="21740"/>
          <a:ext cx="5445814" cy="2998645"/>
        </a:xfrm>
        <a:prstGeom prst="trapezoid">
          <a:avLst>
            <a:gd name="adj" fmla="val 90805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rPr>
            <a:t>Bank of International Settlements</a:t>
          </a:r>
        </a:p>
      </dsp:txBody>
      <dsp:txXfrm>
        <a:off x="5432417" y="21740"/>
        <a:ext cx="5445814" cy="2998645"/>
      </dsp:txXfrm>
    </dsp:sp>
    <dsp:sp modelId="{EF6D6702-2693-794D-AF72-3A6FC4326EEE}">
      <dsp:nvSpPr>
        <dsp:cNvPr id="0" name=""/>
        <dsp:cNvSpPr/>
      </dsp:nvSpPr>
      <dsp:spPr>
        <a:xfrm>
          <a:off x="2722907" y="2998645"/>
          <a:ext cx="10891628" cy="2998645"/>
        </a:xfrm>
        <a:prstGeom prst="trapezoid">
          <a:avLst>
            <a:gd name="adj" fmla="val 90805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Central Banks</a:t>
          </a:r>
        </a:p>
      </dsp:txBody>
      <dsp:txXfrm>
        <a:off x="4628941" y="2998645"/>
        <a:ext cx="7079558" cy="2998645"/>
      </dsp:txXfrm>
    </dsp:sp>
    <dsp:sp modelId="{6DFC2C85-7050-374A-9C66-03071EA32FCC}">
      <dsp:nvSpPr>
        <dsp:cNvPr id="0" name=""/>
        <dsp:cNvSpPr/>
      </dsp:nvSpPr>
      <dsp:spPr>
        <a:xfrm>
          <a:off x="0" y="5997291"/>
          <a:ext cx="16337442" cy="2998645"/>
        </a:xfrm>
        <a:prstGeom prst="trapezoid">
          <a:avLst>
            <a:gd name="adj" fmla="val 90805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Local Branch</a:t>
          </a:r>
        </a:p>
      </dsp:txBody>
      <dsp:txXfrm>
        <a:off x="2859052" y="5997291"/>
        <a:ext cx="10619337" cy="29986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28DDE-51E5-A049-96C1-CD32977D92B2}">
      <dsp:nvSpPr>
        <dsp:cNvPr id="0" name=""/>
        <dsp:cNvSpPr/>
      </dsp:nvSpPr>
      <dsp:spPr>
        <a:xfrm>
          <a:off x="1878182" y="10319"/>
          <a:ext cx="1882814" cy="1423401"/>
        </a:xfrm>
        <a:prstGeom prst="trapezoid">
          <a:avLst>
            <a:gd name="adj" fmla="val 66138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rPr>
            <a:t>Bank of International Settlements</a:t>
          </a:r>
        </a:p>
      </dsp:txBody>
      <dsp:txXfrm>
        <a:off x="1878182" y="10319"/>
        <a:ext cx="1882814" cy="1423401"/>
      </dsp:txXfrm>
    </dsp:sp>
    <dsp:sp modelId="{EF6D6702-2693-794D-AF72-3A6FC4326EEE}">
      <dsp:nvSpPr>
        <dsp:cNvPr id="0" name=""/>
        <dsp:cNvSpPr/>
      </dsp:nvSpPr>
      <dsp:spPr>
        <a:xfrm>
          <a:off x="941406" y="1423401"/>
          <a:ext cx="3765628" cy="1423401"/>
        </a:xfrm>
        <a:prstGeom prst="trapezoid">
          <a:avLst>
            <a:gd name="adj" fmla="val 66138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Central Banks</a:t>
          </a:r>
        </a:p>
      </dsp:txBody>
      <dsp:txXfrm>
        <a:off x="1600391" y="1423401"/>
        <a:ext cx="2447658" cy="1423401"/>
      </dsp:txXfrm>
    </dsp:sp>
    <dsp:sp modelId="{6DFC2C85-7050-374A-9C66-03071EA32FCC}">
      <dsp:nvSpPr>
        <dsp:cNvPr id="0" name=""/>
        <dsp:cNvSpPr/>
      </dsp:nvSpPr>
      <dsp:spPr>
        <a:xfrm>
          <a:off x="0" y="2846802"/>
          <a:ext cx="5648442" cy="1423401"/>
        </a:xfrm>
        <a:prstGeom prst="trapezoid">
          <a:avLst>
            <a:gd name="adj" fmla="val 66138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Local Branch</a:t>
          </a:r>
        </a:p>
      </dsp:txBody>
      <dsp:txXfrm>
        <a:off x="988477" y="2846802"/>
        <a:ext cx="3671487" cy="14234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28DDE-51E5-A049-96C1-CD32977D92B2}">
      <dsp:nvSpPr>
        <dsp:cNvPr id="0" name=""/>
        <dsp:cNvSpPr/>
      </dsp:nvSpPr>
      <dsp:spPr>
        <a:xfrm>
          <a:off x="1878182" y="10319"/>
          <a:ext cx="1882814" cy="1423401"/>
        </a:xfrm>
        <a:prstGeom prst="trapezoid">
          <a:avLst>
            <a:gd name="adj" fmla="val 66138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</a:rPr>
            <a:t>Bank of </a:t>
          </a:r>
          <a:r>
            <a:rPr lang="en-US" sz="2500" kern="1200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rPr>
            <a:t>International</a:t>
          </a:r>
          <a:r>
            <a:rPr lang="en-US" sz="2500" kern="1200" dirty="0">
              <a:solidFill>
                <a:schemeClr val="tx1"/>
              </a:solidFill>
            </a:rPr>
            <a:t> Settlements</a:t>
          </a:r>
        </a:p>
      </dsp:txBody>
      <dsp:txXfrm>
        <a:off x="1878182" y="10319"/>
        <a:ext cx="1882814" cy="1423401"/>
      </dsp:txXfrm>
    </dsp:sp>
    <dsp:sp modelId="{EF6D6702-2693-794D-AF72-3A6FC4326EEE}">
      <dsp:nvSpPr>
        <dsp:cNvPr id="0" name=""/>
        <dsp:cNvSpPr/>
      </dsp:nvSpPr>
      <dsp:spPr>
        <a:xfrm>
          <a:off x="941406" y="1423401"/>
          <a:ext cx="3765628" cy="1423401"/>
        </a:xfrm>
        <a:prstGeom prst="trapezoid">
          <a:avLst>
            <a:gd name="adj" fmla="val 66138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Central Banks</a:t>
          </a:r>
        </a:p>
      </dsp:txBody>
      <dsp:txXfrm>
        <a:off x="1600391" y="1423401"/>
        <a:ext cx="2447658" cy="1423401"/>
      </dsp:txXfrm>
    </dsp:sp>
    <dsp:sp modelId="{6DFC2C85-7050-374A-9C66-03071EA32FCC}">
      <dsp:nvSpPr>
        <dsp:cNvPr id="0" name=""/>
        <dsp:cNvSpPr/>
      </dsp:nvSpPr>
      <dsp:spPr>
        <a:xfrm>
          <a:off x="0" y="2846802"/>
          <a:ext cx="5648442" cy="1423401"/>
        </a:xfrm>
        <a:prstGeom prst="trapezoid">
          <a:avLst>
            <a:gd name="adj" fmla="val 66138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Local Branch</a:t>
          </a:r>
        </a:p>
      </dsp:txBody>
      <dsp:txXfrm>
        <a:off x="988477" y="2846802"/>
        <a:ext cx="3671487" cy="14234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28DDE-51E5-A049-96C1-CD32977D92B2}">
      <dsp:nvSpPr>
        <dsp:cNvPr id="0" name=""/>
        <dsp:cNvSpPr/>
      </dsp:nvSpPr>
      <dsp:spPr>
        <a:xfrm>
          <a:off x="1878182" y="10319"/>
          <a:ext cx="1882814" cy="1423401"/>
        </a:xfrm>
        <a:prstGeom prst="trapezoid">
          <a:avLst>
            <a:gd name="adj" fmla="val 66138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</a:rPr>
            <a:t>Bank of </a:t>
          </a:r>
          <a:r>
            <a:rPr lang="en-US" sz="2500" kern="1200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rPr>
            <a:t>International</a:t>
          </a:r>
          <a:r>
            <a:rPr lang="en-US" sz="2500" kern="1200" dirty="0">
              <a:solidFill>
                <a:schemeClr val="tx1"/>
              </a:solidFill>
            </a:rPr>
            <a:t> Settlements</a:t>
          </a:r>
        </a:p>
      </dsp:txBody>
      <dsp:txXfrm>
        <a:off x="1878182" y="10319"/>
        <a:ext cx="1882814" cy="1423401"/>
      </dsp:txXfrm>
    </dsp:sp>
    <dsp:sp modelId="{EF6D6702-2693-794D-AF72-3A6FC4326EEE}">
      <dsp:nvSpPr>
        <dsp:cNvPr id="0" name=""/>
        <dsp:cNvSpPr/>
      </dsp:nvSpPr>
      <dsp:spPr>
        <a:xfrm>
          <a:off x="941406" y="1423401"/>
          <a:ext cx="3765628" cy="1423401"/>
        </a:xfrm>
        <a:prstGeom prst="trapezoid">
          <a:avLst>
            <a:gd name="adj" fmla="val 66138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Central Banks</a:t>
          </a:r>
        </a:p>
      </dsp:txBody>
      <dsp:txXfrm>
        <a:off x="1600391" y="1423401"/>
        <a:ext cx="2447658" cy="1423401"/>
      </dsp:txXfrm>
    </dsp:sp>
    <dsp:sp modelId="{6DFC2C85-7050-374A-9C66-03071EA32FCC}">
      <dsp:nvSpPr>
        <dsp:cNvPr id="0" name=""/>
        <dsp:cNvSpPr/>
      </dsp:nvSpPr>
      <dsp:spPr>
        <a:xfrm>
          <a:off x="0" y="2846802"/>
          <a:ext cx="5648442" cy="1423401"/>
        </a:xfrm>
        <a:prstGeom prst="trapezoid">
          <a:avLst>
            <a:gd name="adj" fmla="val 66138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Local Branch</a:t>
          </a:r>
        </a:p>
      </dsp:txBody>
      <dsp:txXfrm>
        <a:off x="988477" y="2846802"/>
        <a:ext cx="3671487" cy="14234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28DDE-51E5-A049-96C1-CD32977D92B2}">
      <dsp:nvSpPr>
        <dsp:cNvPr id="0" name=""/>
        <dsp:cNvSpPr/>
      </dsp:nvSpPr>
      <dsp:spPr>
        <a:xfrm>
          <a:off x="1878182" y="10319"/>
          <a:ext cx="1882814" cy="1423401"/>
        </a:xfrm>
        <a:prstGeom prst="trapezoid">
          <a:avLst>
            <a:gd name="adj" fmla="val 66138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rPr>
            <a:t>Bank of International Settlements</a:t>
          </a:r>
        </a:p>
      </dsp:txBody>
      <dsp:txXfrm>
        <a:off x="1878182" y="10319"/>
        <a:ext cx="1882814" cy="1423401"/>
      </dsp:txXfrm>
    </dsp:sp>
    <dsp:sp modelId="{EF6D6702-2693-794D-AF72-3A6FC4326EEE}">
      <dsp:nvSpPr>
        <dsp:cNvPr id="0" name=""/>
        <dsp:cNvSpPr/>
      </dsp:nvSpPr>
      <dsp:spPr>
        <a:xfrm>
          <a:off x="941406" y="1423401"/>
          <a:ext cx="3765628" cy="1423401"/>
        </a:xfrm>
        <a:prstGeom prst="trapezoid">
          <a:avLst>
            <a:gd name="adj" fmla="val 66138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Central Banks</a:t>
          </a:r>
        </a:p>
      </dsp:txBody>
      <dsp:txXfrm>
        <a:off x="1600391" y="1423401"/>
        <a:ext cx="2447658" cy="1423401"/>
      </dsp:txXfrm>
    </dsp:sp>
    <dsp:sp modelId="{6DFC2C85-7050-374A-9C66-03071EA32FCC}">
      <dsp:nvSpPr>
        <dsp:cNvPr id="0" name=""/>
        <dsp:cNvSpPr/>
      </dsp:nvSpPr>
      <dsp:spPr>
        <a:xfrm>
          <a:off x="0" y="2846802"/>
          <a:ext cx="5648442" cy="1423401"/>
        </a:xfrm>
        <a:prstGeom prst="trapezoid">
          <a:avLst>
            <a:gd name="adj" fmla="val 66138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2"/>
              </a:solidFill>
              <a:latin typeface="Lato" panose="020F0502020204030203" pitchFamily="34" charset="0"/>
              <a:cs typeface="Lato" panose="020F0502020204030203" pitchFamily="34" charset="0"/>
            </a:rPr>
            <a:t>Local Branch</a:t>
          </a:r>
        </a:p>
      </dsp:txBody>
      <dsp:txXfrm>
        <a:off x="988477" y="2846802"/>
        <a:ext cx="3671487" cy="1423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C9419-AC21-4545-BC8E-E46B7E7C3E4A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EA293-D76A-44D5-82E4-254E3CE855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692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50562-A2B0-42F4-84E9-640C56F4B0EA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E423E-3494-46BC-B5C6-3416AF0E7DA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60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651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256" algn="l" defTabSz="217651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6511" algn="l" defTabSz="217651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4769" algn="l" defTabSz="217651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3022" algn="l" defTabSz="217651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1278" algn="l" defTabSz="217651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29533" algn="l" defTabSz="217651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17787" algn="l" defTabSz="217651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6045" algn="l" defTabSz="2176511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82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4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693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041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000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3325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5341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427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534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73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03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721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601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676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6895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826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495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513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457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032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4487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960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3753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47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770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7264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93338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821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2713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9986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5619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9229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482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211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495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7753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282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0853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E423E-3494-46BC-B5C6-3416AF0E7DA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161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455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18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if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Colors" Target="../diagrams/colors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svg"/><Relationship Id="rId14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14/relationships/chartEx" Target="../charts/chartEx1.xml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14/relationships/chartEx" Target="../charts/chartEx2.xml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9.svg"/><Relationship Id="rId9" Type="http://schemas.microsoft.com/office/2007/relationships/diagramDrawing" Target="../diagrams/drawing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18" Type="http://schemas.openxmlformats.org/officeDocument/2006/relationships/diagramColors" Target="../diagrams/colors6.xml"/><Relationship Id="rId3" Type="http://schemas.openxmlformats.org/officeDocument/2006/relationships/image" Target="../media/image8.png"/><Relationship Id="rId21" Type="http://schemas.openxmlformats.org/officeDocument/2006/relationships/diagramLayout" Target="../diagrams/layout7.xml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17" Type="http://schemas.openxmlformats.org/officeDocument/2006/relationships/diagramQuickStyle" Target="../diagrams/quickStyle6.xml"/><Relationship Id="rId2" Type="http://schemas.openxmlformats.org/officeDocument/2006/relationships/notesSlide" Target="../notesSlides/notesSlide22.xml"/><Relationship Id="rId16" Type="http://schemas.openxmlformats.org/officeDocument/2006/relationships/diagramLayout" Target="../diagrams/layout6.xml"/><Relationship Id="rId20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24" Type="http://schemas.microsoft.com/office/2007/relationships/diagramDrawing" Target="../diagrams/drawing7.xml"/><Relationship Id="rId5" Type="http://schemas.openxmlformats.org/officeDocument/2006/relationships/diagramData" Target="../diagrams/data4.xml"/><Relationship Id="rId15" Type="http://schemas.openxmlformats.org/officeDocument/2006/relationships/diagramData" Target="../diagrams/data6.xml"/><Relationship Id="rId23" Type="http://schemas.openxmlformats.org/officeDocument/2006/relationships/diagramColors" Target="../diagrams/colors7.xml"/><Relationship Id="rId10" Type="http://schemas.openxmlformats.org/officeDocument/2006/relationships/diagramData" Target="../diagrams/data5.xml"/><Relationship Id="rId19" Type="http://schemas.microsoft.com/office/2007/relationships/diagramDrawing" Target="../diagrams/drawing6.xml"/><Relationship Id="rId4" Type="http://schemas.openxmlformats.org/officeDocument/2006/relationships/image" Target="../media/image9.svg"/><Relationship Id="rId9" Type="http://schemas.microsoft.com/office/2007/relationships/diagramDrawing" Target="../diagrams/drawing4.xml"/><Relationship Id="rId14" Type="http://schemas.microsoft.com/office/2007/relationships/diagramDrawing" Target="../diagrams/drawing5.xml"/><Relationship Id="rId22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f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objeto, pala&#10;&#10;Descrição gerada automaticamente">
            <a:extLst>
              <a:ext uri="{FF2B5EF4-FFF2-40B4-BE49-F238E27FC236}">
                <a16:creationId xmlns:a16="http://schemas.microsoft.com/office/drawing/2014/main" id="{E1622393-C6A3-4346-8A27-732DC5CC5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540CFFB-F2EF-4A2A-8633-4B40FD4B4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5510" y="4806567"/>
            <a:ext cx="10474569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4A6DE34-DE38-4B46-A223-796E42270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758" y="0"/>
            <a:ext cx="24384453" cy="13717588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1212070" y="5142097"/>
            <a:ext cx="8208912" cy="7848872"/>
          </a:xfrm>
          <a:prstGeom prst="rect">
            <a:avLst/>
          </a:prstGeom>
        </p:spPr>
        <p:txBody>
          <a:bodyPr numCol="1" spcCol="720000"/>
          <a:lstStyle/>
          <a:p>
            <a:pPr marL="457200" indent="-457200">
              <a:lnSpc>
                <a:spcPct val="130000"/>
              </a:lnSpc>
              <a:buClr>
                <a:srgbClr val="468CBD"/>
              </a:buClr>
              <a:buFont typeface="Arial" panose="020B0604020202020204" pitchFamily="34" charset="0"/>
              <a:buChar char="•"/>
            </a:pPr>
            <a:r>
              <a:rPr lang="en-US" b="1" cap="none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Based in Vienna and working for</a:t>
            </a:r>
          </a:p>
          <a:p>
            <a:pPr marL="457200" indent="-457200">
              <a:lnSpc>
                <a:spcPct val="130000"/>
              </a:lnSpc>
              <a:buClr>
                <a:srgbClr val="468CBD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lnSpc>
                <a:spcPct val="130000"/>
              </a:lnSpc>
              <a:buClr>
                <a:srgbClr val="468CBD"/>
              </a:buClr>
              <a:buFont typeface="Arial" panose="020B0604020202020204" pitchFamily="34" charset="0"/>
              <a:buChar char="•"/>
            </a:pPr>
            <a:endParaRPr lang="en-US" b="1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lnSpc>
                <a:spcPct val="130000"/>
              </a:lnSpc>
              <a:buClr>
                <a:srgbClr val="468CBD"/>
              </a:buClr>
              <a:buFont typeface="Arial" panose="020B0604020202020204" pitchFamily="34" charset="0"/>
              <a:buChar char="•"/>
            </a:pPr>
            <a:endParaRPr lang="en-US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Shape 61">
            <a:extLst>
              <a:ext uri="{FF2B5EF4-FFF2-40B4-BE49-F238E27FC236}">
                <a16:creationId xmlns:a16="http://schemas.microsoft.com/office/drawing/2014/main" id="{160D2164-D78D-4A77-A102-8DCFBBE37462}"/>
              </a:ext>
            </a:extLst>
          </p:cNvPr>
          <p:cNvSpPr/>
          <p:nvPr/>
        </p:nvSpPr>
        <p:spPr>
          <a:xfrm>
            <a:off x="1284078" y="2271014"/>
            <a:ext cx="8136904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66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Light"/>
              </a:rPr>
              <a:t>REKA &amp; DANIELA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EA6D4A4-EE90-4801-96C0-200F1586B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7F40A5-B0D4-BE4F-A453-9A1BCFDEE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6" y="6350415"/>
            <a:ext cx="6576660" cy="1845250"/>
          </a:xfrm>
          <a:prstGeom prst="rect">
            <a:avLst/>
          </a:prstGeom>
        </p:spPr>
      </p:pic>
      <p:pic>
        <p:nvPicPr>
          <p:cNvPr id="6" name="Picture 5" descr="A picture containing person, indoor, window, posing&#10;&#10;Description automatically generated">
            <a:extLst>
              <a:ext uri="{FF2B5EF4-FFF2-40B4-BE49-F238E27FC236}">
                <a16:creationId xmlns:a16="http://schemas.microsoft.com/office/drawing/2014/main" id="{DB297878-4B54-2CA7-DA86-DA26FD0537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20202" r="12201" b="7215"/>
          <a:stretch/>
        </p:blipFill>
        <p:spPr>
          <a:xfrm>
            <a:off x="12984882" y="2201031"/>
            <a:ext cx="10894764" cy="10026518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4285521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5752713-2454-4B55-A496-AC8514690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EB37062C-A8E2-48B3-ADA9-65953E31ACF6}"/>
              </a:ext>
            </a:extLst>
          </p:cNvPr>
          <p:cNvSpPr txBox="1">
            <a:spLocks/>
          </p:cNvSpPr>
          <p:nvPr/>
        </p:nvSpPr>
        <p:spPr>
          <a:xfrm>
            <a:off x="8664402" y="8514978"/>
            <a:ext cx="13177464" cy="2592288"/>
          </a:xfrm>
          <a:prstGeom prst="rect">
            <a:avLst/>
          </a:prstGeom>
        </p:spPr>
        <p:txBody>
          <a:bodyPr/>
          <a:lstStyle>
            <a:lvl1pPr marL="0" indent="0" algn="l" defTabSz="2176511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400" b="1" kern="1200" cap="all" baseline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1768414" indent="-680161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0640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889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7151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cap="none" dirty="0">
              <a:solidFill>
                <a:srgbClr val="E8E5D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644F93AF-9B32-403B-A33F-369461865729}"/>
              </a:ext>
            </a:extLst>
          </p:cNvPr>
          <p:cNvSpPr txBox="1">
            <a:spLocks/>
          </p:cNvSpPr>
          <p:nvPr/>
        </p:nvSpPr>
        <p:spPr>
          <a:xfrm>
            <a:off x="0" y="1962250"/>
            <a:ext cx="6624736" cy="44644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ts val="33000"/>
              </a:lnSpc>
              <a:spcBef>
                <a:spcPts val="0"/>
              </a:spcBef>
              <a:buFont typeface="Arial" panose="020B0604020202020204" pitchFamily="34" charset="0"/>
              <a:buNone/>
              <a:defRPr sz="35000" b="1" kern="1200" cap="none" baseline="0">
                <a:solidFill>
                  <a:srgbClr val="4E385C"/>
                </a:solidFill>
                <a:latin typeface="Fira Sans Black" panose="020B0A03050000020004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200" dirty="0">
                <a:solidFill>
                  <a:srgbClr val="468CBD"/>
                </a:solidFill>
              </a:rPr>
              <a:t>2</a:t>
            </a:r>
            <a:endParaRPr lang="en-US" dirty="0">
              <a:solidFill>
                <a:srgbClr val="468CBD"/>
              </a:solidFill>
            </a:endParaRPr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FBB9AC0F-FCB8-4D1D-BC3E-9EB6773E9C5A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/>
              <a:pPr/>
              <a:t>11</a:t>
            </a:fld>
            <a:endParaRPr lang="pt-BR" dirty="0"/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F1F80328-ED7D-462F-88CB-AE8AE01335F7}"/>
              </a:ext>
            </a:extLst>
          </p:cNvPr>
          <p:cNvSpPr txBox="1">
            <a:spLocks/>
          </p:cNvSpPr>
          <p:nvPr/>
        </p:nvSpPr>
        <p:spPr>
          <a:xfrm>
            <a:off x="8664402" y="2754338"/>
            <a:ext cx="14257584" cy="77048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12300"/>
              </a:lnSpc>
              <a:spcBef>
                <a:spcPts val="0"/>
              </a:spcBef>
              <a:buFont typeface="Arial" panose="020B0604020202020204" pitchFamily="34" charset="0"/>
              <a:buNone/>
              <a:defRPr sz="11500" b="1" kern="1200" cap="none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FINANCE LINGO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3BC4AFDA-7383-4040-91BF-A6D3A2984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48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FINANCIAL LINGO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3281876"/>
            <a:ext cx="21501765" cy="10057638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r>
              <a:rPr lang="en-US" sz="4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Expense :</a:t>
            </a:r>
          </a:p>
          <a:p>
            <a:pPr marL="0">
              <a:lnSpc>
                <a:spcPct val="130000"/>
              </a:lnSpc>
              <a:buNone/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An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expense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 is the cost of operations that a company incurs to generate revenue. Common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expenses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 include payments to consultants, employee wages, travel costs, and office supplies.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4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Income / Revenue :</a:t>
            </a:r>
          </a:p>
          <a:p>
            <a:pPr marL="0">
              <a:lnSpc>
                <a:spcPct val="130000"/>
              </a:lnSpc>
              <a:buNone/>
            </a:pP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Revenue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 is the income that an </a:t>
            </a:r>
            <a:r>
              <a:rPr lang="en-US" dirty="0" err="1">
                <a:latin typeface="Lato" panose="020F0502020204030203" pitchFamily="34" charset="0"/>
                <a:cs typeface="Lato" panose="020F0502020204030203" pitchFamily="34" charset="0"/>
              </a:rPr>
              <a:t>organisation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 has from its normal business activities, usually by signing grants with donors. 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4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Surplus :</a:t>
            </a:r>
          </a:p>
          <a:p>
            <a:pPr marL="0">
              <a:lnSpc>
                <a:spcPct val="130000"/>
              </a:lnSpc>
              <a:buNone/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A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surplus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 occurs when income earned exceeds expenses paid.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4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Deficit :</a:t>
            </a:r>
          </a:p>
          <a:p>
            <a:pPr marL="0">
              <a:lnSpc>
                <a:spcPct val="130000"/>
              </a:lnSpc>
              <a:buNone/>
            </a:pP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Deficit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 is deemed to be the opposite of surplus, that represents an overspending. 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44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Statement of Income and Expenses :</a:t>
            </a:r>
          </a:p>
          <a:p>
            <a:pPr marL="0">
              <a:lnSpc>
                <a:spcPct val="130000"/>
              </a:lnSpc>
              <a:buNone/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Also known as profit and loss (P&amp;L) statement is a financial statement that summarizes the revenues, costs, and expenses incurred during a specified period, usually a fiscal quarter or year.</a:t>
            </a:r>
          </a:p>
          <a:p>
            <a:pPr marL="0">
              <a:lnSpc>
                <a:spcPct val="130000"/>
              </a:lnSpc>
              <a:buNone/>
            </a:pPr>
            <a:endParaRPr lang="en-US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12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21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FINANCIAL LINGO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3281876"/>
            <a:ext cx="21501765" cy="10057638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r>
              <a:rPr lang="en-US" sz="4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Asset :</a:t>
            </a:r>
          </a:p>
          <a:p>
            <a:pPr marL="0">
              <a:lnSpc>
                <a:spcPct val="130000"/>
              </a:lnSpc>
              <a:buNone/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An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asset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 is anything of value or a resource of value that can be converted into cash : furniture, securities, invoices that we sent to partners in exchange for services we provided.</a:t>
            </a:r>
          </a:p>
          <a:p>
            <a:pPr marL="0">
              <a:lnSpc>
                <a:spcPct val="130000"/>
              </a:lnSpc>
              <a:buNone/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At a personal level that will be a house, car, investments, artwork, or home goods.</a:t>
            </a:r>
          </a:p>
          <a:p>
            <a:pPr marL="0">
              <a:lnSpc>
                <a:spcPct val="130000"/>
              </a:lnSpc>
              <a:buNone/>
            </a:pPr>
            <a:endParaRPr lang="en-US" sz="4400" dirty="0">
              <a:solidFill>
                <a:srgbClr val="468CBD"/>
              </a:solidFill>
              <a:latin typeface="Lato" panose="020F0502020204030203" pitchFamily="34" charset="0"/>
              <a:ea typeface="Lato Black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r>
              <a:rPr lang="en-US" sz="4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Liability:</a:t>
            </a:r>
          </a:p>
          <a:p>
            <a:pPr marL="0">
              <a:lnSpc>
                <a:spcPct val="130000"/>
              </a:lnSpc>
              <a:buNone/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A 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liability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 is something a person or </a:t>
            </a:r>
            <a:r>
              <a:rPr lang="en-US" dirty="0" err="1">
                <a:latin typeface="Lato" panose="020F0502020204030203" pitchFamily="34" charset="0"/>
                <a:cs typeface="Lato" panose="020F0502020204030203" pitchFamily="34" charset="0"/>
              </a:rPr>
              <a:t>organisation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 owes, usually a sum of money. Liabilities are settled over time through the transfer of economic benefits including money, goods, or services.</a:t>
            </a:r>
          </a:p>
          <a:p>
            <a:pPr marL="0">
              <a:lnSpc>
                <a:spcPct val="130000"/>
              </a:lnSpc>
              <a:buNone/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A liability is an obligation between one party and another not yet completed or paid for.</a:t>
            </a:r>
          </a:p>
          <a:p>
            <a:pPr marL="0">
              <a:lnSpc>
                <a:spcPct val="130000"/>
              </a:lnSpc>
              <a:buNone/>
            </a:pPr>
            <a:endParaRPr lang="en-US" sz="4400" dirty="0">
              <a:solidFill>
                <a:srgbClr val="468CBD"/>
              </a:solidFill>
              <a:latin typeface="Lato" panose="020F0502020204030203" pitchFamily="34" charset="0"/>
              <a:ea typeface="Lato Black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r>
              <a:rPr lang="en-US" sz="4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Balance Sheet:</a:t>
            </a:r>
          </a:p>
          <a:p>
            <a:pPr marL="0">
              <a:lnSpc>
                <a:spcPct val="130000"/>
              </a:lnSpc>
              <a:buNone/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A 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balance sheet 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is a financial statement that reports a company's assets, liabilities at a specific point in time.</a:t>
            </a: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13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74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FINANCIAL LINGO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800EDBB-D076-1F45-848A-C579A2FE48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942974"/>
              </p:ext>
            </p:extLst>
          </p:nvPr>
        </p:nvGraphicFramePr>
        <p:xfrm>
          <a:off x="1465200" y="10603210"/>
          <a:ext cx="21356150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14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D5EF7070-2D72-D34D-8826-AA32D8647BE9}"/>
              </a:ext>
            </a:extLst>
          </p:cNvPr>
          <p:cNvSpPr txBox="1">
            <a:spLocks/>
          </p:cNvSpPr>
          <p:nvPr/>
        </p:nvSpPr>
        <p:spPr>
          <a:xfrm>
            <a:off x="1465200" y="3315662"/>
            <a:ext cx="20522282" cy="10057638"/>
          </a:xfrm>
          <a:prstGeom prst="rect">
            <a:avLst/>
          </a:prstGeom>
        </p:spPr>
        <p:txBody>
          <a:bodyPr numCol="1" spcCol="10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4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Cash accounting system :</a:t>
            </a:r>
          </a:p>
          <a:p>
            <a:pPr marL="0">
              <a:lnSpc>
                <a:spcPct val="130000"/>
              </a:lnSpc>
              <a:buNone/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The cash basis of accounting recognizes revenues when cash is received, and expenses when they are paid.</a:t>
            </a:r>
          </a:p>
          <a:p>
            <a:pPr marL="0">
              <a:lnSpc>
                <a:spcPct val="130000"/>
              </a:lnSpc>
              <a:buFont typeface="Arial" panose="020B0604020202020204" pitchFamily="34" charset="0"/>
              <a:buNone/>
            </a:pPr>
            <a:endParaRPr lang="en-US" sz="4400" dirty="0">
              <a:solidFill>
                <a:srgbClr val="468CBD"/>
              </a:solidFill>
              <a:latin typeface="Lato" panose="020F0502020204030203" pitchFamily="34" charset="0"/>
              <a:ea typeface="Lato Black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4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Accrual accounting system (used by the GI):</a:t>
            </a:r>
          </a:p>
          <a:p>
            <a:pPr marL="0">
              <a:lnSpc>
                <a:spcPct val="130000"/>
              </a:lnSpc>
              <a:buNone/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Revenues and expenses are recorded when they are earned, 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regardless of when the money is actually received or paid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. For example, we are recording revenue when a project is complete, rather than when the GI get paid. Similar process for expenses.</a:t>
            </a:r>
          </a:p>
          <a:p>
            <a:pPr marL="0">
              <a:lnSpc>
                <a:spcPct val="130000"/>
              </a:lnSpc>
              <a:buNone/>
            </a:pPr>
            <a:endParaRPr lang="en-US" sz="2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sz="2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sz="2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sz="2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sz="2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sz="2000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https://</a:t>
            </a:r>
            <a:r>
              <a:rPr lang="en-US" dirty="0" err="1">
                <a:latin typeface="Lato" panose="020F0502020204030203" pitchFamily="34" charset="0"/>
                <a:cs typeface="Lato" panose="020F0502020204030203" pitchFamily="34" charset="0"/>
              </a:rPr>
              <a:t>bench.co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/blog/accounting/cash-vs-accrual-accounting/</a:t>
            </a:r>
          </a:p>
          <a:p>
            <a:pPr marL="0">
              <a:lnSpc>
                <a:spcPct val="130000"/>
              </a:lnSpc>
              <a:buFont typeface="Arial" panose="020B0604020202020204" pitchFamily="34" charset="0"/>
              <a:buNone/>
            </a:pPr>
            <a:endParaRPr lang="en-US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5B3433A-FAF3-9D44-A059-92EED8725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943532"/>
              </p:ext>
            </p:extLst>
          </p:nvPr>
        </p:nvGraphicFramePr>
        <p:xfrm>
          <a:off x="1465200" y="8344481"/>
          <a:ext cx="21356150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806268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5752713-2454-4B55-A496-AC8514690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EB37062C-A8E2-48B3-ADA9-65953E31ACF6}"/>
              </a:ext>
            </a:extLst>
          </p:cNvPr>
          <p:cNvSpPr txBox="1">
            <a:spLocks/>
          </p:cNvSpPr>
          <p:nvPr/>
        </p:nvSpPr>
        <p:spPr>
          <a:xfrm>
            <a:off x="8664402" y="8514978"/>
            <a:ext cx="13177464" cy="2592288"/>
          </a:xfrm>
          <a:prstGeom prst="rect">
            <a:avLst/>
          </a:prstGeom>
        </p:spPr>
        <p:txBody>
          <a:bodyPr/>
          <a:lstStyle>
            <a:lvl1pPr marL="0" indent="0" algn="l" defTabSz="2176511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400" b="1" kern="1200" cap="all" baseline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1768414" indent="-680161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0640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889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7151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cap="none" dirty="0">
              <a:solidFill>
                <a:srgbClr val="E8E5D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644F93AF-9B32-403B-A33F-369461865729}"/>
              </a:ext>
            </a:extLst>
          </p:cNvPr>
          <p:cNvSpPr txBox="1">
            <a:spLocks/>
          </p:cNvSpPr>
          <p:nvPr/>
        </p:nvSpPr>
        <p:spPr>
          <a:xfrm>
            <a:off x="0" y="1962250"/>
            <a:ext cx="6624736" cy="44644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ts val="33000"/>
              </a:lnSpc>
              <a:spcBef>
                <a:spcPts val="0"/>
              </a:spcBef>
              <a:buFont typeface="Arial" panose="020B0604020202020204" pitchFamily="34" charset="0"/>
              <a:buNone/>
              <a:defRPr sz="35000" b="1" kern="1200" cap="none" baseline="0">
                <a:solidFill>
                  <a:srgbClr val="4E385C"/>
                </a:solidFill>
                <a:latin typeface="Fira Sans Black" panose="020B0A03050000020004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200" dirty="0">
                <a:solidFill>
                  <a:srgbClr val="468CBD"/>
                </a:solidFill>
              </a:rPr>
              <a:t>3</a:t>
            </a:r>
            <a:endParaRPr lang="en-US" dirty="0">
              <a:solidFill>
                <a:srgbClr val="468CBD"/>
              </a:solidFill>
            </a:endParaRPr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FBB9AC0F-FCB8-4D1D-BC3E-9EB6773E9C5A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/>
              <a:pPr/>
              <a:t>15</a:t>
            </a:fld>
            <a:endParaRPr lang="pt-BR" dirty="0"/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F1F80328-ED7D-462F-88CB-AE8AE01335F7}"/>
              </a:ext>
            </a:extLst>
          </p:cNvPr>
          <p:cNvSpPr txBox="1">
            <a:spLocks/>
          </p:cNvSpPr>
          <p:nvPr/>
        </p:nvSpPr>
        <p:spPr>
          <a:xfrm>
            <a:off x="8664402" y="2754338"/>
            <a:ext cx="14257584" cy="77048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12300"/>
              </a:lnSpc>
              <a:spcBef>
                <a:spcPts val="0"/>
              </a:spcBef>
              <a:buFont typeface="Arial" panose="020B0604020202020204" pitchFamily="34" charset="0"/>
              <a:buNone/>
              <a:defRPr sz="11500" b="1" kern="1200" cap="none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3 Legal Entities</a:t>
            </a:r>
          </a:p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3 Countries</a:t>
            </a:r>
          </a:p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110+ Staff Members</a:t>
            </a:r>
          </a:p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30+ Main Projects</a:t>
            </a:r>
          </a:p>
          <a:p>
            <a:pPr>
              <a:lnSpc>
                <a:spcPct val="100000"/>
              </a:lnSpc>
            </a:pPr>
            <a:endParaRPr lang="en-US" sz="7200" b="0" dirty="0">
              <a:solidFill>
                <a:srgbClr val="468CBD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Where &amp; How are Expenses Booked?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3BC4AFDA-7383-4040-91BF-A6D3A2984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01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3 Legal Entities in 3 Countries = 3 Accounting rules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3281876"/>
            <a:ext cx="21501765" cy="10057638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latin typeface="Lato" panose="020F0502020204030203" pitchFamily="34" charset="0"/>
                <a:cs typeface="Lato" panose="020F0502020204030203" pitchFamily="34" charset="0"/>
              </a:rPr>
              <a:t>The same type of expense will be treated differently from one entity to the other </a:t>
            </a:r>
          </a:p>
          <a:p>
            <a:pPr marL="0">
              <a:lnSpc>
                <a:spcPct val="130000"/>
              </a:lnSpc>
              <a:buNone/>
            </a:pPr>
            <a:endParaRPr lang="en-US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16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EAC75F-C142-6E4C-8CC8-3DE24A39C518}"/>
              </a:ext>
            </a:extLst>
          </p:cNvPr>
          <p:cNvSpPr/>
          <p:nvPr/>
        </p:nvSpPr>
        <p:spPr>
          <a:xfrm>
            <a:off x="4199906" y="8586986"/>
            <a:ext cx="16201800" cy="223224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Geneva = Code des Obligations about 4 pages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BAA7EC-F714-4F47-B7CF-AE85E177BC8A}"/>
              </a:ext>
            </a:extLst>
          </p:cNvPr>
          <p:cNvSpPr/>
          <p:nvPr/>
        </p:nvSpPr>
        <p:spPr>
          <a:xfrm>
            <a:off x="7584282" y="6352017"/>
            <a:ext cx="12817424" cy="22322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Vienna = Austrian Generally Accepted Accounting Principles about 200 pages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DA9135-477E-6A48-816B-ED3312B8BF02}"/>
              </a:ext>
            </a:extLst>
          </p:cNvPr>
          <p:cNvSpPr/>
          <p:nvPr/>
        </p:nvSpPr>
        <p:spPr>
          <a:xfrm>
            <a:off x="11040666" y="4104455"/>
            <a:ext cx="9361040" cy="22322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Cape Town = IFRS for Small Entities 800 pages </a:t>
            </a:r>
          </a:p>
        </p:txBody>
      </p:sp>
    </p:spTree>
    <p:extLst>
      <p:ext uri="{BB962C8B-B14F-4D97-AF65-F5344CB8AC3E}">
        <p14:creationId xmlns:p14="http://schemas.microsoft.com/office/powerpoint/2010/main" val="1412021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48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30+ Main projects split within 2 Entities (as of March 2023)</a:t>
            </a:r>
            <a:endParaRPr lang="en-US" sz="48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3281876"/>
            <a:ext cx="21501765" cy="10057638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dirty="0"/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17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2B963980-F3BB-5BE4-A87F-1564AA7DDB9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62346913"/>
                  </p:ext>
                </p:extLst>
              </p:nvPr>
            </p:nvGraphicFramePr>
            <p:xfrm>
              <a:off x="3992255" y="2600311"/>
              <a:ext cx="16257059" cy="1083803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2B963980-F3BB-5BE4-A87F-1564AA7DDB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92255" y="2600311"/>
                <a:ext cx="16257059" cy="108380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2567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110+ Staff Members split within 3 Entities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3080190"/>
            <a:ext cx="22466497" cy="10259324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dirty="0"/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18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9E3C7499-5D95-01C2-A016-C7D92D4FEF8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16891432"/>
                  </p:ext>
                </p:extLst>
              </p:nvPr>
            </p:nvGraphicFramePr>
            <p:xfrm>
              <a:off x="2831754" y="3080190"/>
              <a:ext cx="17569952" cy="100576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9E3C7499-5D95-01C2-A016-C7D92D4FEF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1754" y="3080190"/>
                <a:ext cx="17569952" cy="100576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7972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LOVING HARVEST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3281876"/>
            <a:ext cx="21501765" cy="10057638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dirty="0"/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19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p:sp>
        <p:nvSpPr>
          <p:cNvPr id="33" name="Pie 32">
            <a:extLst>
              <a:ext uri="{FF2B5EF4-FFF2-40B4-BE49-F238E27FC236}">
                <a16:creationId xmlns:a16="http://schemas.microsoft.com/office/drawing/2014/main" id="{8179BCCA-0843-2B42-BC64-CEC88CCD3B4B}"/>
              </a:ext>
            </a:extLst>
          </p:cNvPr>
          <p:cNvSpPr/>
          <p:nvPr/>
        </p:nvSpPr>
        <p:spPr>
          <a:xfrm rot="16200000">
            <a:off x="7298105" y="3779010"/>
            <a:ext cx="3876784" cy="4275713"/>
          </a:xfrm>
          <a:prstGeom prst="pie">
            <a:avLst>
              <a:gd name="adj1" fmla="val 5343649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EDFB0413-82C1-7340-A00C-2ED17DC902E1}"/>
              </a:ext>
            </a:extLst>
          </p:cNvPr>
          <p:cNvSpPr/>
          <p:nvPr/>
        </p:nvSpPr>
        <p:spPr>
          <a:xfrm rot="5400000">
            <a:off x="7176052" y="3817408"/>
            <a:ext cx="4120888" cy="4278296"/>
          </a:xfrm>
          <a:prstGeom prst="pie">
            <a:avLst>
              <a:gd name="adj1" fmla="val 5343649"/>
              <a:gd name="adj2" fmla="val 16199996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35878E-E04E-8748-876A-F6A48F8AEBB4}"/>
              </a:ext>
            </a:extLst>
          </p:cNvPr>
          <p:cNvSpPr txBox="1"/>
          <p:nvPr/>
        </p:nvSpPr>
        <p:spPr>
          <a:xfrm>
            <a:off x="8057991" y="4797078"/>
            <a:ext cx="217491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GVA</a:t>
            </a:r>
          </a:p>
        </p:txBody>
      </p:sp>
      <p:sp>
        <p:nvSpPr>
          <p:cNvPr id="38" name="Pie 37">
            <a:extLst>
              <a:ext uri="{FF2B5EF4-FFF2-40B4-BE49-F238E27FC236}">
                <a16:creationId xmlns:a16="http://schemas.microsoft.com/office/drawing/2014/main" id="{457329B6-DF00-4646-A13A-9B24E25F026F}"/>
              </a:ext>
            </a:extLst>
          </p:cNvPr>
          <p:cNvSpPr/>
          <p:nvPr/>
        </p:nvSpPr>
        <p:spPr>
          <a:xfrm rot="16200000">
            <a:off x="14907914" y="3893585"/>
            <a:ext cx="3776569" cy="4187607"/>
          </a:xfrm>
          <a:prstGeom prst="pie">
            <a:avLst>
              <a:gd name="adj1" fmla="val 5381923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Pie 38">
            <a:extLst>
              <a:ext uri="{FF2B5EF4-FFF2-40B4-BE49-F238E27FC236}">
                <a16:creationId xmlns:a16="http://schemas.microsoft.com/office/drawing/2014/main" id="{62E06A49-0FCE-7C4C-A098-9CF9AEF9CAAB}"/>
              </a:ext>
            </a:extLst>
          </p:cNvPr>
          <p:cNvSpPr/>
          <p:nvPr/>
        </p:nvSpPr>
        <p:spPr>
          <a:xfrm rot="5400000">
            <a:off x="14844975" y="3914983"/>
            <a:ext cx="3902445" cy="4187600"/>
          </a:xfrm>
          <a:prstGeom prst="pie">
            <a:avLst>
              <a:gd name="adj1" fmla="val 5438812"/>
              <a:gd name="adj2" fmla="val 1620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D3D958-65EE-E946-AB3C-DCF50F91ABF3}"/>
              </a:ext>
            </a:extLst>
          </p:cNvPr>
          <p:cNvSpPr txBox="1"/>
          <p:nvPr/>
        </p:nvSpPr>
        <p:spPr>
          <a:xfrm>
            <a:off x="11015380" y="7866375"/>
            <a:ext cx="3122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EXPENDITURES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0AD65D-22CB-7E43-99EE-057E2B4B9515}"/>
              </a:ext>
            </a:extLst>
          </p:cNvPr>
          <p:cNvSpPr txBox="1"/>
          <p:nvPr/>
        </p:nvSpPr>
        <p:spPr>
          <a:xfrm>
            <a:off x="15693083" y="5148811"/>
            <a:ext cx="229882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VIE</a:t>
            </a:r>
          </a:p>
        </p:txBody>
      </p:sp>
      <p:sp>
        <p:nvSpPr>
          <p:cNvPr id="43" name="Pie 42">
            <a:extLst>
              <a:ext uri="{FF2B5EF4-FFF2-40B4-BE49-F238E27FC236}">
                <a16:creationId xmlns:a16="http://schemas.microsoft.com/office/drawing/2014/main" id="{3F8A8ADD-9583-A44A-B41C-B68CFF04F222}"/>
              </a:ext>
            </a:extLst>
          </p:cNvPr>
          <p:cNvSpPr/>
          <p:nvPr/>
        </p:nvSpPr>
        <p:spPr>
          <a:xfrm rot="16200000">
            <a:off x="11133140" y="7932346"/>
            <a:ext cx="3920134" cy="4501238"/>
          </a:xfrm>
          <a:prstGeom prst="pie">
            <a:avLst>
              <a:gd name="adj1" fmla="val 5343649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Pie 43">
            <a:extLst>
              <a:ext uri="{FF2B5EF4-FFF2-40B4-BE49-F238E27FC236}">
                <a16:creationId xmlns:a16="http://schemas.microsoft.com/office/drawing/2014/main" id="{5996C00F-663E-B24A-9BB8-9BA4C080A580}"/>
              </a:ext>
            </a:extLst>
          </p:cNvPr>
          <p:cNvSpPr/>
          <p:nvPr/>
        </p:nvSpPr>
        <p:spPr>
          <a:xfrm rot="5400000">
            <a:off x="10946932" y="7954199"/>
            <a:ext cx="4292541" cy="4501231"/>
          </a:xfrm>
          <a:prstGeom prst="pie">
            <a:avLst>
              <a:gd name="adj1" fmla="val 5273981"/>
              <a:gd name="adj2" fmla="val 1619998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D86245-1702-A84F-BA56-33B6ABB0905A}"/>
              </a:ext>
            </a:extLst>
          </p:cNvPr>
          <p:cNvSpPr txBox="1"/>
          <p:nvPr/>
        </p:nvSpPr>
        <p:spPr>
          <a:xfrm>
            <a:off x="11968007" y="9348572"/>
            <a:ext cx="229882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CPT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0D413FB-FF6C-2C4E-AF6E-87668B6780B3}"/>
              </a:ext>
            </a:extLst>
          </p:cNvPr>
          <p:cNvSpPr/>
          <p:nvPr/>
        </p:nvSpPr>
        <p:spPr>
          <a:xfrm>
            <a:off x="6072114" y="1962250"/>
            <a:ext cx="13825536" cy="113772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F16876D-025C-AE49-B115-27307210D45A}"/>
              </a:ext>
            </a:extLst>
          </p:cNvPr>
          <p:cNvSpPr txBox="1"/>
          <p:nvPr/>
        </p:nvSpPr>
        <p:spPr>
          <a:xfrm>
            <a:off x="10288199" y="2519541"/>
            <a:ext cx="561000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THE GLOBAL INITIATIVE</a:t>
            </a:r>
          </a:p>
        </p:txBody>
      </p:sp>
      <p:sp>
        <p:nvSpPr>
          <p:cNvPr id="50" name="Curved Right Arrow 49">
            <a:extLst>
              <a:ext uri="{FF2B5EF4-FFF2-40B4-BE49-F238E27FC236}">
                <a16:creationId xmlns:a16="http://schemas.microsoft.com/office/drawing/2014/main" id="{64D792D8-DC5D-2647-B1E5-36C8F8134B06}"/>
              </a:ext>
            </a:extLst>
          </p:cNvPr>
          <p:cNvSpPr/>
          <p:nvPr/>
        </p:nvSpPr>
        <p:spPr>
          <a:xfrm>
            <a:off x="2774292" y="5011122"/>
            <a:ext cx="2706088" cy="601828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C4FA48-CBF9-9D45-8BDB-2D5849EB6B34}"/>
              </a:ext>
            </a:extLst>
          </p:cNvPr>
          <p:cNvSpPr txBox="1"/>
          <p:nvPr/>
        </p:nvSpPr>
        <p:spPr>
          <a:xfrm>
            <a:off x="3666638" y="7643237"/>
            <a:ext cx="158883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TIME</a:t>
            </a:r>
          </a:p>
        </p:txBody>
      </p:sp>
      <p:sp>
        <p:nvSpPr>
          <p:cNvPr id="52" name="Curved Right Arrow 51">
            <a:extLst>
              <a:ext uri="{FF2B5EF4-FFF2-40B4-BE49-F238E27FC236}">
                <a16:creationId xmlns:a16="http://schemas.microsoft.com/office/drawing/2014/main" id="{04D4F945-EBE3-0D4F-96EF-E90EA9408772}"/>
              </a:ext>
            </a:extLst>
          </p:cNvPr>
          <p:cNvSpPr/>
          <p:nvPr/>
        </p:nvSpPr>
        <p:spPr>
          <a:xfrm flipH="1">
            <a:off x="20400299" y="5011122"/>
            <a:ext cx="2504588" cy="601828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54CC82E-8FAC-0341-990F-53CDBCD2530D}"/>
              </a:ext>
            </a:extLst>
          </p:cNvPr>
          <p:cNvSpPr txBox="1"/>
          <p:nvPr/>
        </p:nvSpPr>
        <p:spPr>
          <a:xfrm>
            <a:off x="20063761" y="7420099"/>
            <a:ext cx="158883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TIME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C731F4-EE52-C14B-95FC-93B59EBDB78F}"/>
              </a:ext>
            </a:extLst>
          </p:cNvPr>
          <p:cNvSpPr txBox="1"/>
          <p:nvPr/>
        </p:nvSpPr>
        <p:spPr>
          <a:xfrm>
            <a:off x="8187681" y="4357922"/>
            <a:ext cx="188049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latin typeface="Lato" panose="020F0502020204030203" pitchFamily="34" charset="0"/>
                <a:cs typeface="Lato" panose="020F0502020204030203" pitchFamily="34" charset="0"/>
              </a:rPr>
              <a:t>INCOME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CDDFD7-E189-F44D-8847-D52F6C284139}"/>
              </a:ext>
            </a:extLst>
          </p:cNvPr>
          <p:cNvSpPr txBox="1"/>
          <p:nvPr/>
        </p:nvSpPr>
        <p:spPr>
          <a:xfrm>
            <a:off x="15855950" y="4615688"/>
            <a:ext cx="188049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latin typeface="Lato" panose="020F0502020204030203" pitchFamily="34" charset="0"/>
                <a:cs typeface="Lato" panose="020F0502020204030203" pitchFamily="34" charset="0"/>
              </a:rPr>
              <a:t>INCOME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FB80A3A-6443-4345-B900-4225FFD96F4C}"/>
              </a:ext>
            </a:extLst>
          </p:cNvPr>
          <p:cNvSpPr txBox="1"/>
          <p:nvPr/>
        </p:nvSpPr>
        <p:spPr>
          <a:xfrm>
            <a:off x="12152954" y="8750216"/>
            <a:ext cx="188049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latin typeface="Lato" panose="020F0502020204030203" pitchFamily="34" charset="0"/>
                <a:cs typeface="Lato" panose="020F0502020204030203" pitchFamily="34" charset="0"/>
              </a:rPr>
              <a:t>INCOME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7A12A4-AA0A-1E41-889D-80C8DC667BC9}"/>
              </a:ext>
            </a:extLst>
          </p:cNvPr>
          <p:cNvSpPr txBox="1"/>
          <p:nvPr/>
        </p:nvSpPr>
        <p:spPr>
          <a:xfrm>
            <a:off x="7929239" y="6573084"/>
            <a:ext cx="239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EXPENDITURES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1DA3D8-BDCB-E44D-848A-C5C0A6FF643C}"/>
              </a:ext>
            </a:extLst>
          </p:cNvPr>
          <p:cNvSpPr txBox="1"/>
          <p:nvPr/>
        </p:nvSpPr>
        <p:spPr>
          <a:xfrm>
            <a:off x="15643808" y="6583239"/>
            <a:ext cx="239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EXPENDITURES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AA6B36C-9275-D34C-BF37-00ACB1CA1669}"/>
              </a:ext>
            </a:extLst>
          </p:cNvPr>
          <p:cNvSpPr txBox="1"/>
          <p:nvPr/>
        </p:nvSpPr>
        <p:spPr>
          <a:xfrm>
            <a:off x="11918732" y="10900689"/>
            <a:ext cx="239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EXPENDITURES</a:t>
            </a:r>
          </a:p>
        </p:txBody>
      </p:sp>
    </p:spTree>
    <p:extLst>
      <p:ext uri="{BB962C8B-B14F-4D97-AF65-F5344CB8AC3E}">
        <p14:creationId xmlns:p14="http://schemas.microsoft.com/office/powerpoint/2010/main" val="3513510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C84FC7E-2B98-4B6D-8F30-3F5B8C9BB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27840" cy="13853160"/>
          </a:xfrm>
          <a:prstGeom prst="rect">
            <a:avLst/>
          </a:prstGeom>
        </p:spPr>
      </p:pic>
      <p:sp>
        <p:nvSpPr>
          <p:cNvPr id="42" name="Espaço Reservado para Texto 1">
            <a:extLst>
              <a:ext uri="{FF2B5EF4-FFF2-40B4-BE49-F238E27FC236}">
                <a16:creationId xmlns:a16="http://schemas.microsoft.com/office/drawing/2014/main" id="{2349423E-5E46-4716-9FA6-0EBFEC24CF25}"/>
              </a:ext>
            </a:extLst>
          </p:cNvPr>
          <p:cNvSpPr txBox="1">
            <a:spLocks/>
          </p:cNvSpPr>
          <p:nvPr/>
        </p:nvSpPr>
        <p:spPr>
          <a:xfrm>
            <a:off x="1300536" y="954138"/>
            <a:ext cx="12692458" cy="4824536"/>
          </a:xfrm>
          <a:prstGeom prst="rect">
            <a:avLst/>
          </a:prstGeom>
        </p:spPr>
        <p:txBody>
          <a:bodyPr/>
          <a:lstStyle>
            <a:lvl1pPr marL="816191" indent="-816191" algn="l" defTabSz="2176511" rtl="0" eaLnBrk="1" latinLnBrk="0" hangingPunct="1">
              <a:spcBef>
                <a:spcPct val="20000"/>
              </a:spcBef>
              <a:buFont typeface="Arial" pitchFamily="34" charset="0"/>
              <a:buNone/>
              <a:defRPr sz="5000" b="0" kern="1200" cap="all" baseline="0">
                <a:solidFill>
                  <a:srgbClr val="2C334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68414" indent="-680161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0640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889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7151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pt-BR" sz="9600" cap="none" dirty="0">
                <a:solidFill>
                  <a:srgbClr val="E5A65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 WONDERFUL JOURNEY WITH GI’S FINANCE TEAM</a:t>
            </a:r>
          </a:p>
        </p:txBody>
      </p:sp>
      <p:sp>
        <p:nvSpPr>
          <p:cNvPr id="43" name="Espaço Reservado para Texto 9">
            <a:extLst>
              <a:ext uri="{FF2B5EF4-FFF2-40B4-BE49-F238E27FC236}">
                <a16:creationId xmlns:a16="http://schemas.microsoft.com/office/drawing/2014/main" id="{F9280C8D-0DC9-4679-A2FA-F432F996770F}"/>
              </a:ext>
            </a:extLst>
          </p:cNvPr>
          <p:cNvSpPr txBox="1">
            <a:spLocks/>
          </p:cNvSpPr>
          <p:nvPr/>
        </p:nvSpPr>
        <p:spPr>
          <a:xfrm>
            <a:off x="1319586" y="5850682"/>
            <a:ext cx="11521280" cy="2880320"/>
          </a:xfrm>
          <a:prstGeom prst="rect">
            <a:avLst/>
          </a:prstGeom>
        </p:spPr>
        <p:txBody>
          <a:bodyPr/>
          <a:lstStyle>
            <a:lvl1pPr marL="0" indent="0" algn="l" defTabSz="2176511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400" b="1" kern="1200" cap="all" baseline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1768414" indent="-680161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0640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889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7151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0" cap="none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unveil</a:t>
            </a:r>
            <a:r>
              <a:rPr lang="pt-BR" sz="5400" b="0" cap="none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t-BR" sz="5400" b="0" cap="none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</a:t>
            </a:r>
            <a:r>
              <a:rPr lang="pt-BR" sz="5400" b="0" cap="none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t-BR" sz="5400" b="0" cap="none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mystery</a:t>
            </a:r>
            <a:r>
              <a:rPr lang="pt-BR" sz="5400" b="0" cap="none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t-BR" sz="5400" b="0" cap="none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behind</a:t>
            </a:r>
            <a:r>
              <a:rPr lang="pt-BR" sz="5400" b="0" cap="none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t-BR" sz="5400" b="0" cap="none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</a:t>
            </a:r>
            <a:r>
              <a:rPr lang="pt-BR" sz="5400" b="0" cap="none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t-BR" sz="5400" b="0" cap="none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scene</a:t>
            </a:r>
            <a:endParaRPr lang="pt-BR" sz="5400" cap="none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6" name="Espaço Reservado para Texto 7">
            <a:extLst>
              <a:ext uri="{FF2B5EF4-FFF2-40B4-BE49-F238E27FC236}">
                <a16:creationId xmlns:a16="http://schemas.microsoft.com/office/drawing/2014/main" id="{2DFBFF5F-9B1C-48A9-8BEC-C778573EC9C0}"/>
              </a:ext>
            </a:extLst>
          </p:cNvPr>
          <p:cNvSpPr txBox="1">
            <a:spLocks/>
          </p:cNvSpPr>
          <p:nvPr/>
        </p:nvSpPr>
        <p:spPr>
          <a:xfrm>
            <a:off x="1308349" y="10279234"/>
            <a:ext cx="20317493" cy="540000"/>
          </a:xfrm>
          <a:prstGeom prst="rect">
            <a:avLst/>
          </a:prstGeom>
        </p:spPr>
        <p:txBody>
          <a:bodyPr anchor="ctr"/>
          <a:lstStyle>
            <a:lvl1pPr marL="0" indent="0" algn="r" defTabSz="2176511" rtl="0" eaLnBrk="1" latinLnBrk="0" hangingPunct="1">
              <a:lnSpc>
                <a:spcPts val="5000"/>
              </a:lnSpc>
              <a:spcBef>
                <a:spcPts val="0"/>
              </a:spcBef>
              <a:buFont typeface="Arial" pitchFamily="34" charset="0"/>
              <a:buNone/>
              <a:defRPr sz="360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68414" indent="-680161" algn="l" defTabSz="2176511" rtl="0" eaLnBrk="1" latinLnBrk="0" hangingPunct="1">
              <a:lnSpc>
                <a:spcPts val="4800"/>
              </a:lnSpc>
              <a:spcBef>
                <a:spcPct val="20000"/>
              </a:spcBef>
              <a:buFont typeface="Arial" pitchFamily="34" charset="0"/>
              <a:buChar char="–"/>
              <a:defRPr sz="3400" kern="1200" cap="none" baseline="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720640" indent="-544129" algn="l" defTabSz="2176511" rtl="0" eaLnBrk="1" latinLnBrk="0" hangingPunct="1">
              <a:lnSpc>
                <a:spcPts val="4800"/>
              </a:lnSpc>
              <a:spcBef>
                <a:spcPct val="20000"/>
              </a:spcBef>
              <a:buFont typeface="Arial" pitchFamily="34" charset="0"/>
              <a:buChar char="•"/>
              <a:defRPr sz="3400" kern="1200" cap="none" baseline="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808893" indent="-544129" algn="l" defTabSz="2176511" rtl="0" eaLnBrk="1" latinLnBrk="0" hangingPunct="1">
              <a:lnSpc>
                <a:spcPts val="4800"/>
              </a:lnSpc>
              <a:spcBef>
                <a:spcPct val="20000"/>
              </a:spcBef>
              <a:buFont typeface="Arial" pitchFamily="34" charset="0"/>
              <a:buChar char="–"/>
              <a:defRPr sz="3400" kern="1200" cap="none" baseline="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897151" indent="-544129" algn="l" defTabSz="2176511" rtl="0" eaLnBrk="1" latinLnBrk="0" hangingPunct="1">
              <a:lnSpc>
                <a:spcPts val="4800"/>
              </a:lnSpc>
              <a:spcBef>
                <a:spcPct val="20000"/>
              </a:spcBef>
              <a:buFont typeface="Arial" pitchFamily="34" charset="0"/>
              <a:buChar char="»"/>
              <a:defRPr sz="3400" kern="1200" cap="none" baseline="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400" dirty="0">
                <a:solidFill>
                  <a:srgbClr val="E5A6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31 </a:t>
            </a:r>
            <a:r>
              <a:rPr lang="pt-BR" sz="3400" dirty="0" err="1">
                <a:solidFill>
                  <a:srgbClr val="E5A6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March</a:t>
            </a:r>
            <a:r>
              <a:rPr lang="pt-BR" sz="3400" dirty="0">
                <a:solidFill>
                  <a:srgbClr val="E5A6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2023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062478A6-637F-495B-9A3F-98D818956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21470" y="3237026"/>
            <a:ext cx="5568468" cy="72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7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5752713-2454-4B55-A496-AC8514690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EB37062C-A8E2-48B3-ADA9-65953E31ACF6}"/>
              </a:ext>
            </a:extLst>
          </p:cNvPr>
          <p:cNvSpPr txBox="1">
            <a:spLocks/>
          </p:cNvSpPr>
          <p:nvPr/>
        </p:nvSpPr>
        <p:spPr>
          <a:xfrm>
            <a:off x="8664402" y="8514978"/>
            <a:ext cx="13177464" cy="2592288"/>
          </a:xfrm>
          <a:prstGeom prst="rect">
            <a:avLst/>
          </a:prstGeom>
        </p:spPr>
        <p:txBody>
          <a:bodyPr/>
          <a:lstStyle>
            <a:lvl1pPr marL="0" indent="0" algn="l" defTabSz="2176511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400" b="1" kern="1200" cap="all" baseline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1768414" indent="-680161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0640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889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7151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cap="none" dirty="0">
              <a:solidFill>
                <a:srgbClr val="E8E5D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644F93AF-9B32-403B-A33F-369461865729}"/>
              </a:ext>
            </a:extLst>
          </p:cNvPr>
          <p:cNvSpPr txBox="1">
            <a:spLocks/>
          </p:cNvSpPr>
          <p:nvPr/>
        </p:nvSpPr>
        <p:spPr>
          <a:xfrm>
            <a:off x="0" y="1962250"/>
            <a:ext cx="6624736" cy="44644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ts val="33000"/>
              </a:lnSpc>
              <a:spcBef>
                <a:spcPts val="0"/>
              </a:spcBef>
              <a:buFont typeface="Arial" panose="020B0604020202020204" pitchFamily="34" charset="0"/>
              <a:buNone/>
              <a:defRPr sz="35000" b="1" kern="1200" cap="none" baseline="0">
                <a:solidFill>
                  <a:srgbClr val="4E385C"/>
                </a:solidFill>
                <a:latin typeface="Fira Sans Black" panose="020B0A03050000020004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200" dirty="0">
                <a:solidFill>
                  <a:srgbClr val="468CBD"/>
                </a:solidFill>
              </a:rPr>
              <a:t>4</a:t>
            </a:r>
            <a:endParaRPr lang="en-US" dirty="0">
              <a:solidFill>
                <a:srgbClr val="468CBD"/>
              </a:solidFill>
            </a:endParaRPr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FBB9AC0F-FCB8-4D1D-BC3E-9EB6773E9C5A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/>
              <a:pPr/>
              <a:t>20</a:t>
            </a:fld>
            <a:endParaRPr lang="pt-BR" dirty="0"/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F1F80328-ED7D-462F-88CB-AE8AE01335F7}"/>
              </a:ext>
            </a:extLst>
          </p:cNvPr>
          <p:cNvSpPr txBox="1">
            <a:spLocks/>
          </p:cNvSpPr>
          <p:nvPr/>
        </p:nvSpPr>
        <p:spPr>
          <a:xfrm>
            <a:off x="8664402" y="2754338"/>
            <a:ext cx="14257584" cy="77048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12300"/>
              </a:lnSpc>
              <a:spcBef>
                <a:spcPts val="0"/>
              </a:spcBef>
              <a:buFont typeface="Arial" panose="020B0604020202020204" pitchFamily="34" charset="0"/>
              <a:buNone/>
              <a:defRPr sz="11500" b="1" kern="1200" cap="none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BANKING SYSTEM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3BC4AFDA-7383-4040-91BF-A6D3A2984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8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Banking system within a country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3281876"/>
            <a:ext cx="21501765" cy="10057638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dirty="0"/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21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61A89BB-1DF0-8D48-877B-1E3E87793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1212187"/>
              </p:ext>
            </p:extLst>
          </p:nvPr>
        </p:nvGraphicFramePr>
        <p:xfrm>
          <a:off x="3952064" y="3812726"/>
          <a:ext cx="16337442" cy="8995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58497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Banking system between two countries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3281876"/>
            <a:ext cx="21501765" cy="10057638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22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61A89BB-1DF0-8D48-877B-1E3E87793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6859069"/>
              </p:ext>
            </p:extLst>
          </p:nvPr>
        </p:nvGraphicFramePr>
        <p:xfrm>
          <a:off x="1751634" y="3618434"/>
          <a:ext cx="5648442" cy="4270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B403DEF-9D5E-2941-AF29-06811CE1D4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844272"/>
              </p:ext>
            </p:extLst>
          </p:nvPr>
        </p:nvGraphicFramePr>
        <p:xfrm>
          <a:off x="8107392" y="6486743"/>
          <a:ext cx="5648442" cy="4270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6E9CE51-319E-AF4E-95C2-93ED77838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232457"/>
              </p:ext>
            </p:extLst>
          </p:nvPr>
        </p:nvGraphicFramePr>
        <p:xfrm>
          <a:off x="13632954" y="3484376"/>
          <a:ext cx="5648442" cy="4270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7EB1019-3C20-1E45-9A14-4C209DE56C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4970176"/>
              </p:ext>
            </p:extLst>
          </p:nvPr>
        </p:nvGraphicFramePr>
        <p:xfrm>
          <a:off x="17292086" y="7971702"/>
          <a:ext cx="5648442" cy="4270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8EFA62-6A48-E24C-BB5F-7EC2EEF6A3A4}"/>
              </a:ext>
            </a:extLst>
          </p:cNvPr>
          <p:cNvCxnSpPr/>
          <p:nvPr/>
        </p:nvCxnSpPr>
        <p:spPr>
          <a:xfrm flipV="1">
            <a:off x="815530" y="3484376"/>
            <a:ext cx="2807940" cy="3878474"/>
          </a:xfrm>
          <a:prstGeom prst="straightConnector1">
            <a:avLst/>
          </a:prstGeom>
          <a:ln w="155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D51D11D-BC2C-6241-BE20-9E103BD88775}"/>
              </a:ext>
            </a:extLst>
          </p:cNvPr>
          <p:cNvSpPr txBox="1"/>
          <p:nvPr/>
        </p:nvSpPr>
        <p:spPr>
          <a:xfrm>
            <a:off x="234954" y="8310695"/>
            <a:ext cx="604848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ato" panose="020F0502020204030203" pitchFamily="34" charset="0"/>
                <a:cs typeface="Lato" panose="020F0502020204030203" pitchFamily="34" charset="0"/>
              </a:rPr>
              <a:t>Pmt</a:t>
            </a:r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 initiated from UBS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174BD61F-5B51-3543-8EBD-261AB6F24018}"/>
              </a:ext>
            </a:extLst>
          </p:cNvPr>
          <p:cNvCxnSpPr/>
          <p:nvPr/>
        </p:nvCxnSpPr>
        <p:spPr>
          <a:xfrm>
            <a:off x="5208018" y="3618434"/>
            <a:ext cx="5112568" cy="3240360"/>
          </a:xfrm>
          <a:prstGeom prst="curvedConnector3">
            <a:avLst/>
          </a:prstGeom>
          <a:ln w="155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348FEE85-DE2E-1B43-87EB-2DD75DBA59D1}"/>
              </a:ext>
            </a:extLst>
          </p:cNvPr>
          <p:cNvCxnSpPr>
            <a:cxnSpLocks/>
          </p:cNvCxnSpPr>
          <p:nvPr/>
        </p:nvCxnSpPr>
        <p:spPr>
          <a:xfrm flipV="1">
            <a:off x="12070467" y="3551405"/>
            <a:ext cx="4082767" cy="3811445"/>
          </a:xfrm>
          <a:prstGeom prst="curvedConnector3">
            <a:avLst/>
          </a:prstGeom>
          <a:ln w="155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DA0FE71A-DB66-084B-8512-94A78281D58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713363" y="4557200"/>
            <a:ext cx="4709245" cy="3551795"/>
          </a:xfrm>
          <a:prstGeom prst="curvedConnector3">
            <a:avLst>
              <a:gd name="adj1" fmla="val 32867"/>
            </a:avLst>
          </a:prstGeom>
          <a:ln w="155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4591473-C770-1C48-82E8-2F1805DF604D}"/>
              </a:ext>
            </a:extLst>
          </p:cNvPr>
          <p:cNvCxnSpPr>
            <a:cxnSpLocks/>
          </p:cNvCxnSpPr>
          <p:nvPr/>
        </p:nvCxnSpPr>
        <p:spPr>
          <a:xfrm>
            <a:off x="21248258" y="8687720"/>
            <a:ext cx="2077147" cy="3220362"/>
          </a:xfrm>
          <a:prstGeom prst="straightConnector1">
            <a:avLst/>
          </a:prstGeom>
          <a:ln w="155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FD82852-0340-7B42-AD66-167718CFFA78}"/>
              </a:ext>
            </a:extLst>
          </p:cNvPr>
          <p:cNvSpPr txBox="1"/>
          <p:nvPr/>
        </p:nvSpPr>
        <p:spPr>
          <a:xfrm>
            <a:off x="18241881" y="12580897"/>
            <a:ext cx="405637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Final Recipient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DE3BF4-5C47-1544-998A-C3F8AA354B5B}"/>
              </a:ext>
            </a:extLst>
          </p:cNvPr>
          <p:cNvSpPr txBox="1"/>
          <p:nvPr/>
        </p:nvSpPr>
        <p:spPr>
          <a:xfrm>
            <a:off x="8305292" y="11108151"/>
            <a:ext cx="525264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Intermediary Bank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E7C63A-2BB5-0D43-9607-C149EC887C71}"/>
              </a:ext>
            </a:extLst>
          </p:cNvPr>
          <p:cNvSpPr txBox="1"/>
          <p:nvPr/>
        </p:nvSpPr>
        <p:spPr>
          <a:xfrm>
            <a:off x="14017531" y="7996800"/>
            <a:ext cx="525264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Intermediary Bank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057E2E-35DD-AB44-9543-C381C8CAACF3}"/>
              </a:ext>
            </a:extLst>
          </p:cNvPr>
          <p:cNvSpPr txBox="1"/>
          <p:nvPr/>
        </p:nvSpPr>
        <p:spPr>
          <a:xfrm>
            <a:off x="234954" y="12655570"/>
            <a:ext cx="1120841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Initially transaction costs supported by GI</a:t>
            </a:r>
          </a:p>
        </p:txBody>
      </p:sp>
    </p:spTree>
    <p:extLst>
      <p:ext uri="{BB962C8B-B14F-4D97-AF65-F5344CB8AC3E}">
        <p14:creationId xmlns:p14="http://schemas.microsoft.com/office/powerpoint/2010/main" val="3501395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Light"/>
              </a:rPr>
              <a:t>ABA Routing Number VS BIC/SWIFT Codes</a:t>
            </a: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3281876"/>
            <a:ext cx="21501765" cy="10057638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dirty="0"/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23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EED5F1-3048-6949-AA7B-E4CEF6A87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005" y="3925215"/>
            <a:ext cx="11772924" cy="8031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7E470F-DEF4-7F45-AD15-F9FA3B78C267}"/>
              </a:ext>
            </a:extLst>
          </p:cNvPr>
          <p:cNvSpPr/>
          <p:nvPr/>
        </p:nvSpPr>
        <p:spPr>
          <a:xfrm>
            <a:off x="6927764" y="11678393"/>
            <a:ext cx="11591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https://</a:t>
            </a:r>
            <a:r>
              <a:rPr lang="en-US" sz="2000" dirty="0" err="1"/>
              <a:t>www.instantglobalpayments.com</a:t>
            </a:r>
            <a:r>
              <a:rPr lang="en-US" sz="2000" dirty="0"/>
              <a:t>/blog/difference-between-</a:t>
            </a:r>
            <a:r>
              <a:rPr lang="en-US" sz="2000" dirty="0" err="1"/>
              <a:t>bic</a:t>
            </a:r>
            <a:r>
              <a:rPr lang="en-US" sz="2000" dirty="0"/>
              <a:t>-swift-and-aba-routing-</a:t>
            </a:r>
            <a:r>
              <a:rPr lang="en-US" sz="2000" dirty="0" err="1"/>
              <a:t>number.php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0598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Light"/>
              </a:rPr>
              <a:t>Countries using IBAN structures but not related</a:t>
            </a: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3281876"/>
            <a:ext cx="21501765" cy="10057638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b="1" dirty="0"/>
          </a:p>
          <a:p>
            <a:pPr marL="0">
              <a:lnSpc>
                <a:spcPct val="130000"/>
              </a:lnSpc>
              <a:buNone/>
            </a:pPr>
            <a:endParaRPr lang="en-US" dirty="0"/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24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76CAD-6D1E-5A42-9D5F-87D08C0B5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810" y="3133835"/>
            <a:ext cx="16273808" cy="8358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C9A0A8-F5A9-A440-8BE6-7639E6AE423F}"/>
              </a:ext>
            </a:extLst>
          </p:cNvPr>
          <p:cNvSpPr txBox="1"/>
          <p:nvPr/>
        </p:nvSpPr>
        <p:spPr>
          <a:xfrm>
            <a:off x="2183682" y="11992196"/>
            <a:ext cx="21123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cs typeface="Lato" panose="020F0502020204030203" pitchFamily="34" charset="0"/>
              </a:rPr>
              <a:t>SO WE ALWAYS NEED IBAN SWIFT, Account Number and or ABA and Account NUMBER</a:t>
            </a:r>
          </a:p>
          <a:p>
            <a:r>
              <a:rPr lang="en-US" sz="4000" dirty="0">
                <a:latin typeface="Lato" panose="020F0502020204030203" pitchFamily="34" charset="0"/>
                <a:cs typeface="Lato" panose="020F0502020204030203" pitchFamily="34" charset="0"/>
              </a:rPr>
              <a:t>As IBAN don’t have the same structure nor the same function </a:t>
            </a:r>
          </a:p>
        </p:txBody>
      </p:sp>
    </p:spTree>
    <p:extLst>
      <p:ext uri="{BB962C8B-B14F-4D97-AF65-F5344CB8AC3E}">
        <p14:creationId xmlns:p14="http://schemas.microsoft.com/office/powerpoint/2010/main" val="702438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INFORMATION CHECKED DURING TRANSFER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3281876"/>
            <a:ext cx="21501765" cy="10057638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r>
              <a:rPr lang="en-US" sz="3600" u="sng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Information sent :  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	Final Recipient information :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latin typeface="Lato" panose="020F0502020204030203" pitchFamily="34" charset="0"/>
                <a:cs typeface="Lato" panose="020F0502020204030203" pitchFamily="34" charset="0"/>
              </a:rPr>
              <a:t>			Name, Address, City, Country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	Currency and Amount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	Purpose of the transaction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	Banking Details of Recipient: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latin typeface="Lato" panose="020F0502020204030203" pitchFamily="34" charset="0"/>
                <a:cs typeface="Lato" panose="020F0502020204030203" pitchFamily="34" charset="0"/>
              </a:rPr>
              <a:t>		Name of the bank, Address, SWIFT, IBAN Account number, ABA, Branch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u="sng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Checks made throughout the chain: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	Destination Countries under embargo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	Sanction List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u="sng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Check made at the recipient’s Bank :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3600" dirty="0">
                <a:solidFill>
                  <a:schemeClr val="accent4"/>
                </a:solidFill>
                <a:latin typeface="Lato" panose="020F0502020204030203" pitchFamily="34" charset="0"/>
                <a:cs typeface="Lato" panose="020F0502020204030203" pitchFamily="34" charset="0"/>
              </a:rPr>
              <a:t>100% needs to match between Account number and name of the bank account otherwise rejected</a:t>
            </a:r>
          </a:p>
          <a:p>
            <a:pPr marL="0">
              <a:lnSpc>
                <a:spcPct val="130000"/>
              </a:lnSpc>
              <a:buNone/>
            </a:pPr>
            <a:endParaRPr lang="en-US" sz="3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25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77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5752713-2454-4B55-A496-AC8514690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EB37062C-A8E2-48B3-ADA9-65953E31ACF6}"/>
              </a:ext>
            </a:extLst>
          </p:cNvPr>
          <p:cNvSpPr txBox="1">
            <a:spLocks/>
          </p:cNvSpPr>
          <p:nvPr/>
        </p:nvSpPr>
        <p:spPr>
          <a:xfrm>
            <a:off x="8664402" y="8514978"/>
            <a:ext cx="13177464" cy="2592288"/>
          </a:xfrm>
          <a:prstGeom prst="rect">
            <a:avLst/>
          </a:prstGeom>
        </p:spPr>
        <p:txBody>
          <a:bodyPr/>
          <a:lstStyle>
            <a:lvl1pPr marL="0" indent="0" algn="l" defTabSz="2176511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400" b="1" kern="1200" cap="all" baseline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1768414" indent="-680161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0640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889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7151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cap="none" dirty="0">
              <a:solidFill>
                <a:srgbClr val="E8E5D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644F93AF-9B32-403B-A33F-369461865729}"/>
              </a:ext>
            </a:extLst>
          </p:cNvPr>
          <p:cNvSpPr txBox="1">
            <a:spLocks/>
          </p:cNvSpPr>
          <p:nvPr/>
        </p:nvSpPr>
        <p:spPr>
          <a:xfrm>
            <a:off x="0" y="1962250"/>
            <a:ext cx="6624736" cy="44644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ts val="33000"/>
              </a:lnSpc>
              <a:spcBef>
                <a:spcPts val="0"/>
              </a:spcBef>
              <a:buFont typeface="Arial" panose="020B0604020202020204" pitchFamily="34" charset="0"/>
              <a:buNone/>
              <a:defRPr sz="35000" b="1" kern="1200" cap="none" baseline="0">
                <a:solidFill>
                  <a:srgbClr val="4E385C"/>
                </a:solidFill>
                <a:latin typeface="Fira Sans Black" panose="020B0A03050000020004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200" dirty="0">
                <a:solidFill>
                  <a:srgbClr val="468CBD"/>
                </a:solidFill>
              </a:rPr>
              <a:t>5</a:t>
            </a:r>
            <a:endParaRPr lang="en-US" dirty="0">
              <a:solidFill>
                <a:srgbClr val="468CBD"/>
              </a:solidFill>
            </a:endParaRPr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FBB9AC0F-FCB8-4D1D-BC3E-9EB6773E9C5A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/>
              <a:pPr/>
              <a:t>26</a:t>
            </a:fld>
            <a:endParaRPr lang="pt-BR" dirty="0"/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F1F80328-ED7D-462F-88CB-AE8AE01335F7}"/>
              </a:ext>
            </a:extLst>
          </p:cNvPr>
          <p:cNvSpPr txBox="1">
            <a:spLocks/>
          </p:cNvSpPr>
          <p:nvPr/>
        </p:nvSpPr>
        <p:spPr>
          <a:xfrm>
            <a:off x="8664402" y="2754338"/>
            <a:ext cx="14257584" cy="77048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12300"/>
              </a:lnSpc>
              <a:spcBef>
                <a:spcPts val="0"/>
              </a:spcBef>
              <a:buFont typeface="Arial" panose="020B0604020202020204" pitchFamily="34" charset="0"/>
              <a:buNone/>
              <a:defRPr sz="11500" b="1" kern="1200" cap="none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VISIBLE PART OF THE ICEBERG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3BC4AFDA-7383-4040-91BF-A6D3A2984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2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INFORMATION CHECKED ON AN INVOICE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2825938"/>
            <a:ext cx="21501765" cy="10585584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r>
              <a:rPr lang="en-US" sz="3600" u="sng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Paying Environment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latin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Legal Entity’s name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Donor and Project Code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Date of the invoice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Period of the expense, accrual yes, no?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Purpose of the payment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u="sng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Consultant details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latin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Name, Address, City, Country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3600" b="1" u="sng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Banking Details of Recipient only once while creating supplier in accounting system (1</a:t>
            </a:r>
            <a:r>
              <a:rPr lang="en-US" sz="3600" b="1" u="sng" baseline="300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sz="3600" b="1" u="sng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 payment):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latin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Name of the bank, Address, SWIFT, IBAN Account number, ABA, Branch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3200" dirty="0">
                <a:solidFill>
                  <a:schemeClr val="accent4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Bank account name holder = Name on invoice otherwise payment is rejected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b="1" u="sng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Amount of the invoice, Currency and TOTAL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u="sng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Unique invoice number</a:t>
            </a:r>
            <a:endParaRPr lang="en-US" sz="3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27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0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Payment Process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28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p:sp>
        <p:nvSpPr>
          <p:cNvPr id="6" name="Pentagon 5">
            <a:extLst>
              <a:ext uri="{FF2B5EF4-FFF2-40B4-BE49-F238E27FC236}">
                <a16:creationId xmlns:a16="http://schemas.microsoft.com/office/drawing/2014/main" id="{89BCE7D1-AC36-5746-9BBE-ECC86BCFC246}"/>
              </a:ext>
            </a:extLst>
          </p:cNvPr>
          <p:cNvSpPr/>
          <p:nvPr/>
        </p:nvSpPr>
        <p:spPr>
          <a:xfrm>
            <a:off x="768659" y="5042549"/>
            <a:ext cx="2897284" cy="444307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6F2D9C-57FE-354C-876F-EDD05DE3CC02}"/>
              </a:ext>
            </a:extLst>
          </p:cNvPr>
          <p:cNvSpPr txBox="1"/>
          <p:nvPr/>
        </p:nvSpPr>
        <p:spPr>
          <a:xfrm>
            <a:off x="320789" y="9953813"/>
            <a:ext cx="34949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Invoice checked</a:t>
            </a:r>
          </a:p>
          <a:p>
            <a:r>
              <a:rPr lang="en-US" dirty="0"/>
              <a:t>Correct address</a:t>
            </a:r>
          </a:p>
          <a:p>
            <a:r>
              <a:rPr lang="en-US" dirty="0"/>
              <a:t>Information</a:t>
            </a:r>
          </a:p>
          <a:p>
            <a:r>
              <a:rPr lang="en-US" dirty="0"/>
              <a:t>Donor – Project</a:t>
            </a:r>
          </a:p>
          <a:p>
            <a:r>
              <a:rPr lang="en-US" dirty="0"/>
              <a:t>Bank Details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E5884E-DD0C-474D-BE07-D771EF713396}"/>
              </a:ext>
            </a:extLst>
          </p:cNvPr>
          <p:cNvSpPr txBox="1"/>
          <p:nvPr/>
        </p:nvSpPr>
        <p:spPr>
          <a:xfrm>
            <a:off x="2273627" y="3006623"/>
            <a:ext cx="2578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Invoice sent to </a:t>
            </a:r>
            <a:r>
              <a:rPr lang="en-US" dirty="0" err="1"/>
              <a:t>payme</a:t>
            </a:r>
            <a:r>
              <a:rPr lang="en-US" dirty="0"/>
              <a:t> by project manager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62B0C8-3311-3A48-8E96-AE34B0954C42}"/>
              </a:ext>
            </a:extLst>
          </p:cNvPr>
          <p:cNvSpPr txBox="1"/>
          <p:nvPr/>
        </p:nvSpPr>
        <p:spPr>
          <a:xfrm>
            <a:off x="4291349" y="9953813"/>
            <a:ext cx="20657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Invoice checked</a:t>
            </a:r>
          </a:p>
          <a:p>
            <a:r>
              <a:rPr lang="en-US" dirty="0"/>
              <a:t>Donor – Project…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AAC489-17F3-D640-97C5-CEC8B535F44E}"/>
              </a:ext>
            </a:extLst>
          </p:cNvPr>
          <p:cNvSpPr txBox="1"/>
          <p:nvPr/>
        </p:nvSpPr>
        <p:spPr>
          <a:xfrm>
            <a:off x="6460282" y="3028232"/>
            <a:ext cx="2396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ato" panose="020F0502020204030203" pitchFamily="34" charset="0"/>
                <a:cs typeface="Lato" panose="020F0502020204030203" pitchFamily="34" charset="0"/>
              </a:rPr>
              <a:t>Invoice sent to scanning company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A800C2-7C97-9847-A2DE-AC9763D4CC35}"/>
              </a:ext>
            </a:extLst>
          </p:cNvPr>
          <p:cNvSpPr txBox="1"/>
          <p:nvPr/>
        </p:nvSpPr>
        <p:spPr>
          <a:xfrm>
            <a:off x="7952865" y="9953813"/>
            <a:ext cx="30142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Invoice filed in the accounting system – Banking details checked if new suppliers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5EC80E-8A90-9F43-BDDE-A6181E3F9A1E}"/>
              </a:ext>
            </a:extLst>
          </p:cNvPr>
          <p:cNvSpPr txBox="1"/>
          <p:nvPr/>
        </p:nvSpPr>
        <p:spPr>
          <a:xfrm>
            <a:off x="10464928" y="3073769"/>
            <a:ext cx="2402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ato" panose="020F0502020204030203" pitchFamily="34" charset="0"/>
                <a:cs typeface="Lato" panose="020F0502020204030203" pitchFamily="34" charset="0"/>
              </a:rPr>
              <a:t>Invoice proposed to payment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D20BF0-3BF1-0B4F-B984-79A5A821E8FC}"/>
              </a:ext>
            </a:extLst>
          </p:cNvPr>
          <p:cNvSpPr txBox="1"/>
          <p:nvPr/>
        </p:nvSpPr>
        <p:spPr>
          <a:xfrm>
            <a:off x="12369579" y="9953813"/>
            <a:ext cx="1640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2 levels of approval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A79BEE-D744-534C-9127-8505765E2345}"/>
              </a:ext>
            </a:extLst>
          </p:cNvPr>
          <p:cNvSpPr txBox="1"/>
          <p:nvPr/>
        </p:nvSpPr>
        <p:spPr>
          <a:xfrm>
            <a:off x="14475765" y="3395169"/>
            <a:ext cx="2011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Payments in the bank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60BE14-ADEF-DA47-86E8-551E2AB3B4AA}"/>
              </a:ext>
            </a:extLst>
          </p:cNvPr>
          <p:cNvSpPr txBox="1"/>
          <p:nvPr/>
        </p:nvSpPr>
        <p:spPr>
          <a:xfrm>
            <a:off x="16146195" y="9953813"/>
            <a:ext cx="2341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Cosigned in the bank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9AAA63-3FE3-1044-BF5E-F25010519569}"/>
              </a:ext>
            </a:extLst>
          </p:cNvPr>
          <p:cNvSpPr txBox="1"/>
          <p:nvPr/>
        </p:nvSpPr>
        <p:spPr>
          <a:xfrm>
            <a:off x="17546504" y="2690474"/>
            <a:ext cx="3487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Funds not ours anymore and Enter International banking process up to 2 weeks</a:t>
            </a:r>
          </a:p>
        </p:txBody>
      </p:sp>
      <p:sp>
        <p:nvSpPr>
          <p:cNvPr id="39" name="Chevron 38">
            <a:extLst>
              <a:ext uri="{FF2B5EF4-FFF2-40B4-BE49-F238E27FC236}">
                <a16:creationId xmlns:a16="http://schemas.microsoft.com/office/drawing/2014/main" id="{8BB43754-26F4-E54B-A654-B32375D34099}"/>
              </a:ext>
            </a:extLst>
          </p:cNvPr>
          <p:cNvSpPr/>
          <p:nvPr/>
        </p:nvSpPr>
        <p:spPr>
          <a:xfrm>
            <a:off x="20101352" y="5045594"/>
            <a:ext cx="2862737" cy="449820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39318D-C328-284D-A34A-A0D35E033196}"/>
              </a:ext>
            </a:extLst>
          </p:cNvPr>
          <p:cNvSpPr txBox="1"/>
          <p:nvPr/>
        </p:nvSpPr>
        <p:spPr>
          <a:xfrm>
            <a:off x="19357425" y="9953813"/>
            <a:ext cx="2341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Bank reconciliation</a:t>
            </a:r>
          </a:p>
        </p:txBody>
      </p:sp>
      <p:sp>
        <p:nvSpPr>
          <p:cNvPr id="41" name="Chevron 40">
            <a:extLst>
              <a:ext uri="{FF2B5EF4-FFF2-40B4-BE49-F238E27FC236}">
                <a16:creationId xmlns:a16="http://schemas.microsoft.com/office/drawing/2014/main" id="{2E236498-15D8-C840-A792-3CAE84AB4967}"/>
              </a:ext>
            </a:extLst>
          </p:cNvPr>
          <p:cNvSpPr/>
          <p:nvPr/>
        </p:nvSpPr>
        <p:spPr>
          <a:xfrm>
            <a:off x="18171535" y="5034229"/>
            <a:ext cx="2862737" cy="4498205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" name="Chevron 41">
            <a:extLst>
              <a:ext uri="{FF2B5EF4-FFF2-40B4-BE49-F238E27FC236}">
                <a16:creationId xmlns:a16="http://schemas.microsoft.com/office/drawing/2014/main" id="{6CB40122-5FEB-C048-898A-EF54C9726153}"/>
              </a:ext>
            </a:extLst>
          </p:cNvPr>
          <p:cNvSpPr/>
          <p:nvPr/>
        </p:nvSpPr>
        <p:spPr>
          <a:xfrm>
            <a:off x="16241721" y="5024607"/>
            <a:ext cx="2862737" cy="4498205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Chevron 42">
            <a:extLst>
              <a:ext uri="{FF2B5EF4-FFF2-40B4-BE49-F238E27FC236}">
                <a16:creationId xmlns:a16="http://schemas.microsoft.com/office/drawing/2014/main" id="{23DA6E50-ECC0-DF44-9F30-A7BDBEEBB28B}"/>
              </a:ext>
            </a:extLst>
          </p:cNvPr>
          <p:cNvSpPr/>
          <p:nvPr/>
        </p:nvSpPr>
        <p:spPr>
          <a:xfrm>
            <a:off x="14311907" y="5014985"/>
            <a:ext cx="2862737" cy="449820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8C86D6B3-AE9C-FC4C-957F-777CE8466BC0}"/>
              </a:ext>
            </a:extLst>
          </p:cNvPr>
          <p:cNvSpPr/>
          <p:nvPr/>
        </p:nvSpPr>
        <p:spPr>
          <a:xfrm>
            <a:off x="12382093" y="4988014"/>
            <a:ext cx="2862737" cy="4498205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Chevron 44">
            <a:extLst>
              <a:ext uri="{FF2B5EF4-FFF2-40B4-BE49-F238E27FC236}">
                <a16:creationId xmlns:a16="http://schemas.microsoft.com/office/drawing/2014/main" id="{C3D8F0E5-0451-804B-BB0B-D08F6C004C7F}"/>
              </a:ext>
            </a:extLst>
          </p:cNvPr>
          <p:cNvSpPr/>
          <p:nvPr/>
        </p:nvSpPr>
        <p:spPr>
          <a:xfrm>
            <a:off x="10452279" y="5005286"/>
            <a:ext cx="2862737" cy="449820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Chevron 45">
            <a:extLst>
              <a:ext uri="{FF2B5EF4-FFF2-40B4-BE49-F238E27FC236}">
                <a16:creationId xmlns:a16="http://schemas.microsoft.com/office/drawing/2014/main" id="{0EBF751A-D523-2442-A53F-9FCDD2880665}"/>
              </a:ext>
            </a:extLst>
          </p:cNvPr>
          <p:cNvSpPr/>
          <p:nvPr/>
        </p:nvSpPr>
        <p:spPr>
          <a:xfrm>
            <a:off x="8522465" y="5005286"/>
            <a:ext cx="2862737" cy="449820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5EF24535-33F9-FF42-BB54-827CBEF6D9AF}"/>
              </a:ext>
            </a:extLst>
          </p:cNvPr>
          <p:cNvSpPr/>
          <p:nvPr/>
        </p:nvSpPr>
        <p:spPr>
          <a:xfrm>
            <a:off x="6592651" y="4982819"/>
            <a:ext cx="2862737" cy="4498205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Chevron 47">
            <a:extLst>
              <a:ext uri="{FF2B5EF4-FFF2-40B4-BE49-F238E27FC236}">
                <a16:creationId xmlns:a16="http://schemas.microsoft.com/office/drawing/2014/main" id="{7549957C-E92C-134A-B3C7-8353C454A44B}"/>
              </a:ext>
            </a:extLst>
          </p:cNvPr>
          <p:cNvSpPr/>
          <p:nvPr/>
        </p:nvSpPr>
        <p:spPr>
          <a:xfrm>
            <a:off x="4662837" y="4994052"/>
            <a:ext cx="2862737" cy="449820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9" name="Chevron 48">
            <a:extLst>
              <a:ext uri="{FF2B5EF4-FFF2-40B4-BE49-F238E27FC236}">
                <a16:creationId xmlns:a16="http://schemas.microsoft.com/office/drawing/2014/main" id="{4FA351D7-16BF-0E48-8663-C24C121DEF43}"/>
              </a:ext>
            </a:extLst>
          </p:cNvPr>
          <p:cNvSpPr/>
          <p:nvPr/>
        </p:nvSpPr>
        <p:spPr>
          <a:xfrm>
            <a:off x="2733023" y="5014984"/>
            <a:ext cx="2862737" cy="4498205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4BAF4967-EF3B-D34C-866B-30E0FE9CA22D}"/>
              </a:ext>
            </a:extLst>
          </p:cNvPr>
          <p:cNvCxnSpPr>
            <a:cxnSpLocks/>
            <a:endCxn id="47" idx="2"/>
          </p:cNvCxnSpPr>
          <p:nvPr/>
        </p:nvCxnSpPr>
        <p:spPr>
          <a:xfrm rot="10800000">
            <a:off x="7308336" y="9481024"/>
            <a:ext cx="16117711" cy="3498452"/>
          </a:xfrm>
          <a:prstGeom prst="bentConnector2">
            <a:avLst/>
          </a:prstGeom>
          <a:ln w="19050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082681E-0AB3-2946-B87A-E32E20F86FEC}"/>
              </a:ext>
            </a:extLst>
          </p:cNvPr>
          <p:cNvCxnSpPr>
            <a:cxnSpLocks/>
          </p:cNvCxnSpPr>
          <p:nvPr/>
        </p:nvCxnSpPr>
        <p:spPr>
          <a:xfrm>
            <a:off x="23407627" y="7312247"/>
            <a:ext cx="3487" cy="5667230"/>
          </a:xfrm>
          <a:prstGeom prst="line">
            <a:avLst/>
          </a:prstGeom>
          <a:ln w="1905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5F8BB09-00A8-2849-A630-DC9AA12B2F3F}"/>
              </a:ext>
            </a:extLst>
          </p:cNvPr>
          <p:cNvSpPr txBox="1"/>
          <p:nvPr/>
        </p:nvSpPr>
        <p:spPr>
          <a:xfrm>
            <a:off x="13813461" y="11918593"/>
            <a:ext cx="4673847" cy="75405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15 Days on Average</a:t>
            </a:r>
          </a:p>
        </p:txBody>
      </p:sp>
    </p:spTree>
    <p:extLst>
      <p:ext uri="{BB962C8B-B14F-4D97-AF65-F5344CB8AC3E}">
        <p14:creationId xmlns:p14="http://schemas.microsoft.com/office/powerpoint/2010/main" val="1335236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5752713-2454-4B55-A496-AC8514690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EB37062C-A8E2-48B3-ADA9-65953E31ACF6}"/>
              </a:ext>
            </a:extLst>
          </p:cNvPr>
          <p:cNvSpPr txBox="1">
            <a:spLocks/>
          </p:cNvSpPr>
          <p:nvPr/>
        </p:nvSpPr>
        <p:spPr>
          <a:xfrm>
            <a:off x="8664402" y="8514978"/>
            <a:ext cx="13177464" cy="2592288"/>
          </a:xfrm>
          <a:prstGeom prst="rect">
            <a:avLst/>
          </a:prstGeom>
        </p:spPr>
        <p:txBody>
          <a:bodyPr/>
          <a:lstStyle>
            <a:lvl1pPr marL="0" indent="0" algn="l" defTabSz="2176511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400" b="1" kern="1200" cap="all" baseline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1768414" indent="-680161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0640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889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7151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cap="none" dirty="0">
              <a:solidFill>
                <a:srgbClr val="E8E5D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644F93AF-9B32-403B-A33F-369461865729}"/>
              </a:ext>
            </a:extLst>
          </p:cNvPr>
          <p:cNvSpPr txBox="1">
            <a:spLocks/>
          </p:cNvSpPr>
          <p:nvPr/>
        </p:nvSpPr>
        <p:spPr>
          <a:xfrm>
            <a:off x="0" y="1962250"/>
            <a:ext cx="6624736" cy="44644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ts val="33000"/>
              </a:lnSpc>
              <a:spcBef>
                <a:spcPts val="0"/>
              </a:spcBef>
              <a:buFont typeface="Arial" panose="020B0604020202020204" pitchFamily="34" charset="0"/>
              <a:buNone/>
              <a:defRPr sz="35000" b="1" kern="1200" cap="none" baseline="0">
                <a:solidFill>
                  <a:srgbClr val="4E385C"/>
                </a:solidFill>
                <a:latin typeface="Fira Sans Black" panose="020B0A03050000020004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200" dirty="0">
                <a:solidFill>
                  <a:srgbClr val="468CBD"/>
                </a:solidFill>
              </a:rPr>
              <a:t>6</a:t>
            </a:r>
            <a:endParaRPr lang="en-US" dirty="0">
              <a:solidFill>
                <a:srgbClr val="468CBD"/>
              </a:solidFill>
            </a:endParaRPr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FBB9AC0F-FCB8-4D1D-BC3E-9EB6773E9C5A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/>
              <a:pPr/>
              <a:t>29</a:t>
            </a:fld>
            <a:endParaRPr lang="pt-BR" dirty="0"/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F1F80328-ED7D-462F-88CB-AE8AE01335F7}"/>
              </a:ext>
            </a:extLst>
          </p:cNvPr>
          <p:cNvSpPr txBox="1">
            <a:spLocks/>
          </p:cNvSpPr>
          <p:nvPr/>
        </p:nvSpPr>
        <p:spPr>
          <a:xfrm>
            <a:off x="8664402" y="2754338"/>
            <a:ext cx="14977664" cy="77048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12300"/>
              </a:lnSpc>
              <a:spcBef>
                <a:spcPts val="0"/>
              </a:spcBef>
              <a:buFont typeface="Arial" panose="020B0604020202020204" pitchFamily="34" charset="0"/>
              <a:buNone/>
              <a:defRPr sz="11500" b="1" kern="1200" cap="none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WHAT ELSE DO WE DO IN FINANCE ?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3BC4AFDA-7383-4040-91BF-A6D3A2984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4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5752713-2454-4B55-A496-AC8514690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EB37062C-A8E2-48B3-ADA9-65953E31ACF6}"/>
              </a:ext>
            </a:extLst>
          </p:cNvPr>
          <p:cNvSpPr txBox="1">
            <a:spLocks/>
          </p:cNvSpPr>
          <p:nvPr/>
        </p:nvSpPr>
        <p:spPr>
          <a:xfrm>
            <a:off x="8664402" y="8514978"/>
            <a:ext cx="13177464" cy="2592288"/>
          </a:xfrm>
          <a:prstGeom prst="rect">
            <a:avLst/>
          </a:prstGeom>
        </p:spPr>
        <p:txBody>
          <a:bodyPr/>
          <a:lstStyle>
            <a:lvl1pPr marL="0" indent="0" algn="l" defTabSz="2176511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400" b="1" kern="1200" cap="all" baseline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1768414" indent="-680161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0640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889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7151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cap="none" dirty="0">
              <a:solidFill>
                <a:srgbClr val="E8E5D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644F93AF-9B32-403B-A33F-369461865729}"/>
              </a:ext>
            </a:extLst>
          </p:cNvPr>
          <p:cNvSpPr txBox="1">
            <a:spLocks/>
          </p:cNvSpPr>
          <p:nvPr/>
        </p:nvSpPr>
        <p:spPr>
          <a:xfrm>
            <a:off x="0" y="1962250"/>
            <a:ext cx="6624736" cy="44644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ts val="33000"/>
              </a:lnSpc>
              <a:spcBef>
                <a:spcPts val="0"/>
              </a:spcBef>
              <a:buFont typeface="Arial" panose="020B0604020202020204" pitchFamily="34" charset="0"/>
              <a:buNone/>
              <a:defRPr sz="35000" b="1" kern="1200" cap="none" baseline="0">
                <a:solidFill>
                  <a:srgbClr val="4E385C"/>
                </a:solidFill>
                <a:latin typeface="Fira Sans Black" panose="020B0A03050000020004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200" dirty="0">
                <a:solidFill>
                  <a:srgbClr val="468CBD"/>
                </a:solidFill>
              </a:rPr>
              <a:t>1</a:t>
            </a:r>
            <a:endParaRPr lang="en-US" dirty="0">
              <a:solidFill>
                <a:srgbClr val="468CBD"/>
              </a:solidFill>
            </a:endParaRPr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FBB9AC0F-FCB8-4D1D-BC3E-9EB6773E9C5A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/>
              <a:pPr/>
              <a:t>3</a:t>
            </a:fld>
            <a:endParaRPr lang="pt-BR" dirty="0"/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F1F80328-ED7D-462F-88CB-AE8AE01335F7}"/>
              </a:ext>
            </a:extLst>
          </p:cNvPr>
          <p:cNvSpPr txBox="1">
            <a:spLocks/>
          </p:cNvSpPr>
          <p:nvPr/>
        </p:nvSpPr>
        <p:spPr>
          <a:xfrm>
            <a:off x="8664402" y="2754338"/>
            <a:ext cx="14257584" cy="77048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12300"/>
              </a:lnSpc>
              <a:spcBef>
                <a:spcPts val="0"/>
              </a:spcBef>
              <a:buFont typeface="Arial" panose="020B0604020202020204" pitchFamily="34" charset="0"/>
              <a:buNone/>
              <a:defRPr sz="11500" b="1" kern="1200" cap="none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MEET THE CREW &amp; PARTNERS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3BC4AFDA-7383-4040-91BF-A6D3A2984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90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HUMAN RESOURCES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2825938"/>
            <a:ext cx="21501765" cy="10585584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r>
              <a:rPr lang="en-US" sz="3600" u="sng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Salaries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latin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Read all staff contracts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Liaise with payroll companies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Review salary calculations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Answer queries on social charges, tax, pension for Switzerland, Malta, UK, France, South Africa, Austria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Prepare permit request for Switzerland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Calculate holidays accruals when not taken during the calendar year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u="sng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Compliance checks for donors and statutory audits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Harvest allocations Staff name and number of days allocated per project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Extract and prepare time sheets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Convert time into expense allocations onto projects.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u="sng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 Legal Implications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Payments to consultants and impact on social charges</a:t>
            </a: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30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49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FINANCIAL CONTROLLING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2825938"/>
            <a:ext cx="21501765" cy="10585584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r>
              <a:rPr lang="en-US" sz="3600" u="sng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Expenditure reporting, financial statement preparation, and audit reporting 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latin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Read all donor’s contract and donor’s requirements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Look for implications in terms of operation for the GI / risks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Prepare donor’s reporting - monthly, quarterly, semi-annually, annually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 	Check regularly if we are under or overspending  project per project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Prepare financial statement for the 3 entities including accruals calculation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Prepare consolidated financial statements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u="sng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Payments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Check if invoice received by finance team within 3 emails address so please </a:t>
            </a:r>
            <a:r>
              <a:rPr lang="en-US" sz="3200" b="1" dirty="0">
                <a:solidFill>
                  <a:schemeClr val="accent4"/>
                </a:solidFill>
                <a:latin typeface="Lato" panose="020F0502020204030203" pitchFamily="34" charset="0"/>
                <a:cs typeface="Lato" panose="020F0502020204030203" pitchFamily="34" charset="0"/>
              </a:rPr>
              <a:t>add NAME and invoice Number within        	subject when sending invoice otherwise won’t be processed by finance team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Check if processed in accounting system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Extract payment advice from bank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Send Proof Of Payments (POP) from 3 different banks depending on where the payment was made from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Respond to bank queries</a:t>
            </a: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31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9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5752713-2454-4B55-A496-AC8514690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EB37062C-A8E2-48B3-ADA9-65953E31ACF6}"/>
              </a:ext>
            </a:extLst>
          </p:cNvPr>
          <p:cNvSpPr txBox="1">
            <a:spLocks/>
          </p:cNvSpPr>
          <p:nvPr/>
        </p:nvSpPr>
        <p:spPr>
          <a:xfrm>
            <a:off x="8664402" y="8514978"/>
            <a:ext cx="13177464" cy="2592288"/>
          </a:xfrm>
          <a:prstGeom prst="rect">
            <a:avLst/>
          </a:prstGeom>
        </p:spPr>
        <p:txBody>
          <a:bodyPr/>
          <a:lstStyle>
            <a:lvl1pPr marL="0" indent="0" algn="l" defTabSz="2176511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400" b="1" kern="1200" cap="all" baseline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1768414" indent="-680161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0640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889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7151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cap="none" dirty="0">
              <a:solidFill>
                <a:srgbClr val="E8E5D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644F93AF-9B32-403B-A33F-369461865729}"/>
              </a:ext>
            </a:extLst>
          </p:cNvPr>
          <p:cNvSpPr txBox="1">
            <a:spLocks/>
          </p:cNvSpPr>
          <p:nvPr/>
        </p:nvSpPr>
        <p:spPr>
          <a:xfrm>
            <a:off x="0" y="1962250"/>
            <a:ext cx="6624736" cy="44644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ts val="33000"/>
              </a:lnSpc>
              <a:spcBef>
                <a:spcPts val="0"/>
              </a:spcBef>
              <a:buFont typeface="Arial" panose="020B0604020202020204" pitchFamily="34" charset="0"/>
              <a:buNone/>
              <a:defRPr sz="35000" b="1" kern="1200" cap="none" baseline="0">
                <a:solidFill>
                  <a:srgbClr val="4E385C"/>
                </a:solidFill>
                <a:latin typeface="Fira Sans Black" panose="020B0A03050000020004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200" dirty="0">
                <a:solidFill>
                  <a:srgbClr val="468CBD"/>
                </a:solidFill>
              </a:rPr>
              <a:t>7</a:t>
            </a:r>
            <a:endParaRPr lang="en-US" dirty="0">
              <a:solidFill>
                <a:srgbClr val="468CBD"/>
              </a:solidFill>
            </a:endParaRPr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FBB9AC0F-FCB8-4D1D-BC3E-9EB6773E9C5A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/>
              <a:pPr/>
              <a:t>32</a:t>
            </a:fld>
            <a:endParaRPr lang="pt-BR" dirty="0"/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F1F80328-ED7D-462F-88CB-AE8AE01335F7}"/>
              </a:ext>
            </a:extLst>
          </p:cNvPr>
          <p:cNvSpPr txBox="1">
            <a:spLocks/>
          </p:cNvSpPr>
          <p:nvPr/>
        </p:nvSpPr>
        <p:spPr>
          <a:xfrm>
            <a:off x="8664402" y="2754338"/>
            <a:ext cx="14977664" cy="77048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12300"/>
              </a:lnSpc>
              <a:spcBef>
                <a:spcPts val="0"/>
              </a:spcBef>
              <a:buFont typeface="Arial" panose="020B0604020202020204" pitchFamily="34" charset="0"/>
              <a:buNone/>
              <a:defRPr sz="11500" b="1" kern="1200" cap="none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ULTIMATE DESTINATION OF FINANCE TEAM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3BC4AFDA-7383-4040-91BF-A6D3A2984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03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SEVERAL OBJECTIVES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9585" y="2825938"/>
            <a:ext cx="21501765" cy="10585584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endParaRPr lang="en-US" sz="3600" dirty="0">
              <a:solidFill>
                <a:srgbClr val="468CB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endParaRPr lang="en-US" sz="3600" dirty="0">
              <a:solidFill>
                <a:srgbClr val="468CB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Processing about 10’163 invoices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Having about 50’000 accounting entries across the 3 organization for which auditors can ask questions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Get payments done for the invoices and salaries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Answer any questions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Make sure we comply with :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-	local accounting regulations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-	donor’s requirements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 :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chemeClr val="accent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- OBTAIN CLEAN AUDITS on PROJECTS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chemeClr val="accent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- OBTAIN CLEAN AUDITS for STATUTORY ACCOUNTS for the 3 ENTITIES</a:t>
            </a: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33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26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5752713-2454-4B55-A496-AC8514690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EB37062C-A8E2-48B3-ADA9-65953E31ACF6}"/>
              </a:ext>
            </a:extLst>
          </p:cNvPr>
          <p:cNvSpPr txBox="1">
            <a:spLocks/>
          </p:cNvSpPr>
          <p:nvPr/>
        </p:nvSpPr>
        <p:spPr>
          <a:xfrm>
            <a:off x="8664402" y="8514978"/>
            <a:ext cx="13177464" cy="2592288"/>
          </a:xfrm>
          <a:prstGeom prst="rect">
            <a:avLst/>
          </a:prstGeom>
        </p:spPr>
        <p:txBody>
          <a:bodyPr/>
          <a:lstStyle>
            <a:lvl1pPr marL="0" indent="0" algn="l" defTabSz="2176511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400" b="1" kern="1200" cap="all" baseline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1768414" indent="-680161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0640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889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7151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cap="none" dirty="0">
              <a:solidFill>
                <a:srgbClr val="E8E5D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644F93AF-9B32-403B-A33F-369461865729}"/>
              </a:ext>
            </a:extLst>
          </p:cNvPr>
          <p:cNvSpPr txBox="1">
            <a:spLocks/>
          </p:cNvSpPr>
          <p:nvPr/>
        </p:nvSpPr>
        <p:spPr>
          <a:xfrm>
            <a:off x="0" y="1962250"/>
            <a:ext cx="6624736" cy="44644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ts val="33000"/>
              </a:lnSpc>
              <a:spcBef>
                <a:spcPts val="0"/>
              </a:spcBef>
              <a:buFont typeface="Arial" panose="020B0604020202020204" pitchFamily="34" charset="0"/>
              <a:buNone/>
              <a:defRPr sz="35000" b="1" kern="1200" cap="none" baseline="0">
                <a:solidFill>
                  <a:srgbClr val="4E385C"/>
                </a:solidFill>
                <a:latin typeface="Fira Sans Black" panose="020B0A03050000020004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200" dirty="0">
                <a:solidFill>
                  <a:srgbClr val="468CBD"/>
                </a:solidFill>
              </a:rPr>
              <a:t>8</a:t>
            </a:r>
            <a:endParaRPr lang="en-US" dirty="0">
              <a:solidFill>
                <a:srgbClr val="468CBD"/>
              </a:solidFill>
            </a:endParaRPr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FBB9AC0F-FCB8-4D1D-BC3E-9EB6773E9C5A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/>
              <a:pPr/>
              <a:t>34</a:t>
            </a:fld>
            <a:endParaRPr lang="pt-BR" dirty="0"/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F1F80328-ED7D-462F-88CB-AE8AE01335F7}"/>
              </a:ext>
            </a:extLst>
          </p:cNvPr>
          <p:cNvSpPr txBox="1">
            <a:spLocks/>
          </p:cNvSpPr>
          <p:nvPr/>
        </p:nvSpPr>
        <p:spPr>
          <a:xfrm>
            <a:off x="9024442" y="2826346"/>
            <a:ext cx="14977664" cy="77048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12300"/>
              </a:lnSpc>
              <a:spcBef>
                <a:spcPts val="0"/>
              </a:spcBef>
              <a:buFont typeface="Arial" panose="020B0604020202020204" pitchFamily="34" charset="0"/>
              <a:buNone/>
              <a:defRPr sz="11500" b="1" kern="1200" cap="none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SUMMARY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3BC4AFDA-7383-4040-91BF-A6D3A2984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38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SUMMARY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88790" y="2609914"/>
            <a:ext cx="21501765" cy="10585584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Finance team is dispersed, so is the GI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Some Financial Lingo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Components of Balance sheet, Income statement, </a:t>
            </a:r>
            <a:r>
              <a:rPr lang="en-US" sz="3200" b="1" dirty="0">
                <a:latin typeface="Lato" panose="020F0502020204030203" pitchFamily="34" charset="0"/>
                <a:cs typeface="Lato" panose="020F0502020204030203" pitchFamily="34" charset="0"/>
              </a:rPr>
              <a:t>Accruals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Implications for the GI to have 3 legal entities, 30 main projects, 110 staff members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Banking System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Difficulties to make International Transfers and importance to get pristine information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Visible part of the Finance team work’s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Filling invoices and making payments (15 days)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Other tasks performed by the Finance team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Lots of controlling and answering question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Preparation of reports for donors and auditors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cs typeface="Lato" panose="020F0502020204030203" pitchFamily="34" charset="0"/>
              </a:rPr>
              <a:t>Ultimate objectives of the team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6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Get clean audits on project to built credibility and trust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latin typeface="Lato" panose="020F0502020204030203" pitchFamily="34" charset="0"/>
                <a:cs typeface="Lato" panose="020F0502020204030203" pitchFamily="34" charset="0"/>
              </a:rPr>
              <a:t>	Get Clean audit on Statutory accounts</a:t>
            </a: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35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46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5752713-2454-4B55-A496-AC8514690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EB37062C-A8E2-48B3-ADA9-65953E31ACF6}"/>
              </a:ext>
            </a:extLst>
          </p:cNvPr>
          <p:cNvSpPr txBox="1">
            <a:spLocks/>
          </p:cNvSpPr>
          <p:nvPr/>
        </p:nvSpPr>
        <p:spPr>
          <a:xfrm>
            <a:off x="8664402" y="8514978"/>
            <a:ext cx="13177464" cy="2592288"/>
          </a:xfrm>
          <a:prstGeom prst="rect">
            <a:avLst/>
          </a:prstGeom>
        </p:spPr>
        <p:txBody>
          <a:bodyPr/>
          <a:lstStyle>
            <a:lvl1pPr marL="0" indent="0" algn="l" defTabSz="2176511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400" b="1" kern="1200" cap="all" baseline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1768414" indent="-680161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0640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889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7151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5404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3662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1916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0173" indent="-544129" algn="l" defTabSz="21765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cap="none" dirty="0">
              <a:solidFill>
                <a:srgbClr val="E8E5D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644F93AF-9B32-403B-A33F-369461865729}"/>
              </a:ext>
            </a:extLst>
          </p:cNvPr>
          <p:cNvSpPr txBox="1">
            <a:spLocks/>
          </p:cNvSpPr>
          <p:nvPr/>
        </p:nvSpPr>
        <p:spPr>
          <a:xfrm>
            <a:off x="0" y="1962250"/>
            <a:ext cx="6624736" cy="44644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 defTabSz="914400" rtl="0" eaLnBrk="1" latinLnBrk="0" hangingPunct="1">
              <a:lnSpc>
                <a:spcPts val="33000"/>
              </a:lnSpc>
              <a:spcBef>
                <a:spcPts val="0"/>
              </a:spcBef>
              <a:buFont typeface="Arial" panose="020B0604020202020204" pitchFamily="34" charset="0"/>
              <a:buNone/>
              <a:defRPr sz="35000" b="1" kern="1200" cap="none" baseline="0">
                <a:solidFill>
                  <a:srgbClr val="4E385C"/>
                </a:solidFill>
                <a:latin typeface="Fira Sans Black" panose="020B0A03050000020004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200" dirty="0">
                <a:solidFill>
                  <a:srgbClr val="468CBD"/>
                </a:solidFill>
              </a:rPr>
              <a:t>9</a:t>
            </a:r>
            <a:endParaRPr lang="en-US" dirty="0">
              <a:solidFill>
                <a:srgbClr val="468CBD"/>
              </a:solidFill>
            </a:endParaRPr>
          </a:p>
        </p:txBody>
      </p:sp>
      <p:sp>
        <p:nvSpPr>
          <p:cNvPr id="15" name="Espaço Reservado para Número de Slide 5">
            <a:extLst>
              <a:ext uri="{FF2B5EF4-FFF2-40B4-BE49-F238E27FC236}">
                <a16:creationId xmlns:a16="http://schemas.microsoft.com/office/drawing/2014/main" id="{FBB9AC0F-FCB8-4D1D-BC3E-9EB6773E9C5A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/>
              <a:pPr/>
              <a:t>36</a:t>
            </a:fld>
            <a:endParaRPr lang="pt-BR" dirty="0"/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F1F80328-ED7D-462F-88CB-AE8AE01335F7}"/>
              </a:ext>
            </a:extLst>
          </p:cNvPr>
          <p:cNvSpPr txBox="1">
            <a:spLocks/>
          </p:cNvSpPr>
          <p:nvPr/>
        </p:nvSpPr>
        <p:spPr>
          <a:xfrm>
            <a:off x="8664402" y="2754338"/>
            <a:ext cx="14977664" cy="77048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12300"/>
              </a:lnSpc>
              <a:spcBef>
                <a:spcPts val="0"/>
              </a:spcBef>
              <a:buFont typeface="Arial" panose="020B0604020202020204" pitchFamily="34" charset="0"/>
              <a:buNone/>
              <a:defRPr sz="11500" b="1" kern="1200" cap="none" baseline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rgbClr val="468CBD"/>
                </a:solidFill>
              </a:rPr>
              <a:t>WHAT DO WE NEED FROM YOU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3BC4AFDA-7383-4040-91BF-A6D3A2984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14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61">
            <a:extLst>
              <a:ext uri="{FF2B5EF4-FFF2-40B4-BE49-F238E27FC236}">
                <a16:creationId xmlns:a16="http://schemas.microsoft.com/office/drawing/2014/main" id="{98F3D457-5F69-4866-930F-49C310EF325A}"/>
              </a:ext>
            </a:extLst>
          </p:cNvPr>
          <p:cNvSpPr/>
          <p:nvPr/>
        </p:nvSpPr>
        <p:spPr>
          <a:xfrm>
            <a:off x="1319585" y="1386186"/>
            <a:ext cx="216024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72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What do we need from you</a:t>
            </a:r>
            <a:endParaRPr lang="en-US" sz="7200" dirty="0">
              <a:solidFill>
                <a:srgbClr val="48385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1" name="Espaço Reservado para Texto 2">
            <a:extLst>
              <a:ext uri="{FF2B5EF4-FFF2-40B4-BE49-F238E27FC236}">
                <a16:creationId xmlns:a16="http://schemas.microsoft.com/office/drawing/2014/main" id="{C8803E43-13BA-49CE-A4E5-B9126B92ED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88790" y="2322290"/>
            <a:ext cx="21501765" cy="10585584"/>
          </a:xfrm>
          <a:prstGeom prst="rect">
            <a:avLst/>
          </a:prstGeom>
        </p:spPr>
        <p:txBody>
          <a:bodyPr numCol="1" spcCol="1080000"/>
          <a:lstStyle/>
          <a:p>
            <a:pPr marL="0">
              <a:lnSpc>
                <a:spcPct val="130000"/>
              </a:lnSpc>
              <a:buNone/>
            </a:pPr>
            <a:endParaRPr lang="en-US" sz="3400" dirty="0">
              <a:solidFill>
                <a:srgbClr val="468CBD"/>
              </a:solidFill>
              <a:latin typeface="Lato" panose="020F0502020204030203" pitchFamily="34" charset="0"/>
              <a:ea typeface="Lato Black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Send us pristine invoices writing the </a:t>
            </a:r>
            <a:r>
              <a:rPr lang="en-US" sz="3400" b="1" u="sng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Name and Invoice Number within the subject of the email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Fill up our lovely friend HARVEST on regular basis</a:t>
            </a:r>
          </a:p>
          <a:p>
            <a:pPr marL="0">
              <a:lnSpc>
                <a:spcPct val="130000"/>
              </a:lnSpc>
              <a:buNone/>
            </a:pPr>
            <a:endParaRPr lang="en-US" sz="3400" dirty="0">
              <a:solidFill>
                <a:srgbClr val="468CBD"/>
              </a:solidFill>
              <a:latin typeface="Lato" panose="020F0502020204030203" pitchFamily="34" charset="0"/>
              <a:ea typeface="Lato Black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Do ask for the POP only 20 days after the email is received on any of the </a:t>
            </a:r>
            <a:r>
              <a:rPr lang="en-US" sz="3400" dirty="0" err="1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payme</a:t>
            </a: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 email address. 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Put the original invoice within your POP request. </a:t>
            </a:r>
          </a:p>
          <a:p>
            <a:pPr marL="0">
              <a:lnSpc>
                <a:spcPct val="130000"/>
              </a:lnSpc>
              <a:buNone/>
            </a:pPr>
            <a:endParaRPr lang="en-US" sz="3400" dirty="0">
              <a:solidFill>
                <a:srgbClr val="468CBD"/>
              </a:solidFill>
              <a:latin typeface="Lato" panose="020F0502020204030203" pitchFamily="34" charset="0"/>
              <a:ea typeface="Lato Black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Keep in mind the 30+ projects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Keep in mind the payment process and that you are an essential part of it</a:t>
            </a:r>
          </a:p>
          <a:p>
            <a:pPr marL="0">
              <a:lnSpc>
                <a:spcPct val="130000"/>
              </a:lnSpc>
              <a:buNone/>
            </a:pPr>
            <a:endParaRPr lang="en-US" sz="3400" dirty="0">
              <a:solidFill>
                <a:srgbClr val="468CBD"/>
              </a:solidFill>
              <a:latin typeface="Lato" panose="020F0502020204030203" pitchFamily="34" charset="0"/>
              <a:ea typeface="Lato Black" panose="020F0502020204030203" pitchFamily="34" charset="0"/>
              <a:cs typeface="Lato" panose="020F0502020204030203" pitchFamily="34" charset="0"/>
            </a:endParaRPr>
          </a:p>
          <a:p>
            <a:pPr marL="0">
              <a:lnSpc>
                <a:spcPct val="130000"/>
              </a:lnSpc>
              <a:buNone/>
            </a:pPr>
            <a:r>
              <a:rPr lang="en-US" sz="3400" dirty="0">
                <a:solidFill>
                  <a:srgbClr val="468CBD"/>
                </a:solidFill>
                <a:latin typeface="Lato" panose="020F0502020204030203" pitchFamily="34" charset="0"/>
                <a:ea typeface="Lato Black" panose="020F0502020204030203" pitchFamily="34" charset="0"/>
                <a:cs typeface="Lato" panose="020F0502020204030203" pitchFamily="34" charset="0"/>
              </a:rPr>
              <a:t>Thanks for your help us in achieving what is our common goal :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solidFill>
                  <a:schemeClr val="accent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- CLEAN AUDITS on PROJECTS</a:t>
            </a:r>
          </a:p>
          <a:p>
            <a:pPr marL="0">
              <a:lnSpc>
                <a:spcPct val="130000"/>
              </a:lnSpc>
              <a:buNone/>
            </a:pPr>
            <a:r>
              <a:rPr lang="en-US" sz="3200" dirty="0">
                <a:solidFill>
                  <a:schemeClr val="accent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- CLEAN AUDITS for STATUTORY ACCOUNTS for the 3 ENTITIES</a:t>
            </a:r>
          </a:p>
          <a:p>
            <a:pPr marL="0">
              <a:lnSpc>
                <a:spcPct val="130000"/>
              </a:lnSpc>
              <a:buNone/>
            </a:pPr>
            <a:endParaRPr lang="en-US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Espaço Reservado para Número de Slide 5">
            <a:extLst>
              <a:ext uri="{FF2B5EF4-FFF2-40B4-BE49-F238E27FC236}">
                <a16:creationId xmlns:a16="http://schemas.microsoft.com/office/drawing/2014/main" id="{09954511-932C-4FF2-9FA4-F18A679B724F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37</a:t>
            </a:fld>
            <a:endParaRPr lang="pt-BR" dirty="0">
              <a:solidFill>
                <a:srgbClr val="48385C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5DC5786-C7FD-42F8-B5EC-EC87BCC2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FA0C89-B066-6248-A3DF-8ED17173088F}"/>
              </a:ext>
            </a:extLst>
          </p:cNvPr>
          <p:cNvSpPr txBox="1"/>
          <p:nvPr/>
        </p:nvSpPr>
        <p:spPr>
          <a:xfrm>
            <a:off x="-2764971" y="-2852057"/>
            <a:ext cx="18473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95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D9A0F6-8F83-4660-BDD9-451D028F1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sp>
        <p:nvSpPr>
          <p:cNvPr id="12" name="Shape 61">
            <a:extLst>
              <a:ext uri="{FF2B5EF4-FFF2-40B4-BE49-F238E27FC236}">
                <a16:creationId xmlns:a16="http://schemas.microsoft.com/office/drawing/2014/main" id="{8C6AA071-6A70-4C9A-B29D-C9897BA98BC0}"/>
              </a:ext>
            </a:extLst>
          </p:cNvPr>
          <p:cNvSpPr/>
          <p:nvPr/>
        </p:nvSpPr>
        <p:spPr>
          <a:xfrm>
            <a:off x="6749902" y="2394298"/>
            <a:ext cx="16129792" cy="270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 algn="r">
              <a:defRPr sz="1800"/>
            </a:pPr>
            <a:r>
              <a:rPr lang="en-US" sz="16600">
                <a:solidFill>
                  <a:srgbClr val="468CB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Medium"/>
              </a:rPr>
              <a:t>THANK YOU</a:t>
            </a:r>
            <a:endParaRPr lang="en-US" sz="16600">
              <a:solidFill>
                <a:srgbClr val="468CB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Roboto Light"/>
            </a:endParaRPr>
          </a:p>
        </p:txBody>
      </p:sp>
      <p:sp>
        <p:nvSpPr>
          <p:cNvPr id="34" name="Espaço Reservado para Número de Slide 5">
            <a:extLst>
              <a:ext uri="{FF2B5EF4-FFF2-40B4-BE49-F238E27FC236}">
                <a16:creationId xmlns:a16="http://schemas.microsoft.com/office/drawing/2014/main" id="{03AEE880-F687-463F-AA77-EA35613900D1}"/>
              </a:ext>
            </a:extLst>
          </p:cNvPr>
          <p:cNvSpPr txBox="1">
            <a:spLocks/>
          </p:cNvSpPr>
          <p:nvPr/>
        </p:nvSpPr>
        <p:spPr>
          <a:xfrm>
            <a:off x="22298260" y="306066"/>
            <a:ext cx="623726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CC4ABB-7708-4C07-BCF7-086E91BB9254}" type="slidenum">
              <a:rPr lang="pt-BR" smtClean="0">
                <a:solidFill>
                  <a:srgbClr val="48385C"/>
                </a:solidFill>
              </a:rPr>
              <a:pPr/>
              <a:t>38</a:t>
            </a:fld>
            <a:endParaRPr lang="pt-BR" dirty="0">
              <a:solidFill>
                <a:srgbClr val="48385C"/>
              </a:solidFill>
            </a:endParaRPr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FE5797A9-DCF7-40C6-AADA-4A77AA525938}"/>
              </a:ext>
            </a:extLst>
          </p:cNvPr>
          <p:cNvSpPr txBox="1">
            <a:spLocks/>
          </p:cNvSpPr>
          <p:nvPr/>
        </p:nvSpPr>
        <p:spPr>
          <a:xfrm>
            <a:off x="9408828" y="306066"/>
            <a:ext cx="12673408" cy="64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pt-BR"/>
            </a:defPPr>
            <a:lvl1pPr marL="0" algn="r" defTabSz="2176511" rtl="0" eaLnBrk="1" latinLnBrk="0" hangingPunct="1">
              <a:defRPr sz="1800" b="1" i="0" kern="1200" cap="none" spc="1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088256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6511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4769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3022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1278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29533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7787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6045" algn="l" defTabSz="2176511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8385C"/>
                </a:solidFill>
              </a:rPr>
              <a:t>PRESENTATION  TITLE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EAAB4566-C979-464C-B007-0A82C9548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3602" y="497560"/>
            <a:ext cx="2160240" cy="7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27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objeto, pala&#10;&#10;Descrição gerada automaticamente">
            <a:extLst>
              <a:ext uri="{FF2B5EF4-FFF2-40B4-BE49-F238E27FC236}">
                <a16:creationId xmlns:a16="http://schemas.microsoft.com/office/drawing/2014/main" id="{FF9DE223-C06E-4AC9-925B-15FC2050A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24384000" cy="137160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78693B63-F561-4ADE-9199-256801C32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4113" y="4794264"/>
            <a:ext cx="10537362" cy="412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8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1641E2-53FA-6949-A34F-4A30B031C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98"/>
          <a:stretch/>
        </p:blipFill>
        <p:spPr>
          <a:xfrm>
            <a:off x="15145123" y="866863"/>
            <a:ext cx="8640960" cy="11536547"/>
          </a:xfrm>
          <a:prstGeom prst="rect">
            <a:avLst/>
          </a:prstGeom>
          <a:ln>
            <a:noFill/>
          </a:ln>
          <a:effectLst>
            <a:softEdge rad="366545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A6DE34-DE38-4B46-A223-796E42270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6958" y="0"/>
            <a:ext cx="27962546" cy="13717588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1248074" y="4122490"/>
            <a:ext cx="8208912" cy="7848872"/>
          </a:xfrm>
          <a:prstGeom prst="rect">
            <a:avLst/>
          </a:prstGeom>
        </p:spPr>
        <p:txBody>
          <a:bodyPr numCol="1" spcCol="720000"/>
          <a:lstStyle/>
          <a:p>
            <a:pPr marL="457200" indent="-457200">
              <a:lnSpc>
                <a:spcPct val="130000"/>
              </a:lnSpc>
              <a:buClr>
                <a:srgbClr val="468CBD"/>
              </a:buClr>
              <a:buFont typeface="Arial" panose="020B0604020202020204" pitchFamily="34" charset="0"/>
              <a:buChar char="•"/>
            </a:pPr>
            <a:r>
              <a:rPr lang="en-US" b="1" cap="none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Based in Geneva</a:t>
            </a:r>
            <a:endParaRPr lang="en-US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Shape 61">
            <a:extLst>
              <a:ext uri="{FF2B5EF4-FFF2-40B4-BE49-F238E27FC236}">
                <a16:creationId xmlns:a16="http://schemas.microsoft.com/office/drawing/2014/main" id="{160D2164-D78D-4A77-A102-8DCFBBE37462}"/>
              </a:ext>
            </a:extLst>
          </p:cNvPr>
          <p:cNvSpPr/>
          <p:nvPr/>
        </p:nvSpPr>
        <p:spPr>
          <a:xfrm>
            <a:off x="1320082" y="2401074"/>
            <a:ext cx="8136904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66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Light"/>
              </a:rPr>
              <a:t>AXEL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EA6D4A4-EE90-4801-96C0-200F1586B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34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A89A90-228A-C948-97AD-40F1566AD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2" t="9631" r="11085" b="7292"/>
          <a:stretch/>
        </p:blipFill>
        <p:spPr>
          <a:xfrm>
            <a:off x="14928604" y="1818234"/>
            <a:ext cx="8883764" cy="10369152"/>
          </a:xfrm>
          <a:prstGeom prst="rect">
            <a:avLst/>
          </a:prstGeom>
          <a:ln>
            <a:noFill/>
          </a:ln>
          <a:effectLst>
            <a:softEdge rad="3556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A6DE34-DE38-4B46-A223-796E42270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750" y="0"/>
            <a:ext cx="26090338" cy="13717588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1248074" y="4122490"/>
            <a:ext cx="8208912" cy="7848872"/>
          </a:xfrm>
          <a:prstGeom prst="rect">
            <a:avLst/>
          </a:prstGeom>
        </p:spPr>
        <p:txBody>
          <a:bodyPr numCol="1" spcCol="720000"/>
          <a:lstStyle/>
          <a:p>
            <a:pPr marL="457200" indent="-457200">
              <a:lnSpc>
                <a:spcPct val="130000"/>
              </a:lnSpc>
              <a:buClr>
                <a:srgbClr val="468CBD"/>
              </a:buClr>
              <a:buFont typeface="Arial" panose="020B0604020202020204" pitchFamily="34" charset="0"/>
              <a:buChar char="•"/>
            </a:pPr>
            <a:r>
              <a:rPr lang="en-US" b="1" cap="none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Based in Geneva</a:t>
            </a:r>
            <a:endParaRPr lang="en-US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Shape 61">
            <a:extLst>
              <a:ext uri="{FF2B5EF4-FFF2-40B4-BE49-F238E27FC236}">
                <a16:creationId xmlns:a16="http://schemas.microsoft.com/office/drawing/2014/main" id="{160D2164-D78D-4A77-A102-8DCFBBE37462}"/>
              </a:ext>
            </a:extLst>
          </p:cNvPr>
          <p:cNvSpPr/>
          <p:nvPr/>
        </p:nvSpPr>
        <p:spPr>
          <a:xfrm>
            <a:off x="1320082" y="2353780"/>
            <a:ext cx="8136904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66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Light"/>
              </a:rPr>
              <a:t>REDEATE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EA6D4A4-EE90-4801-96C0-200F1586B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5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1641E2-53FA-6949-A34F-4A30B031C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39"/>
          <a:stretch/>
        </p:blipFill>
        <p:spPr>
          <a:xfrm>
            <a:off x="14951826" y="1324366"/>
            <a:ext cx="8425430" cy="11079044"/>
          </a:xfrm>
          <a:prstGeom prst="rect">
            <a:avLst/>
          </a:prstGeom>
          <a:ln>
            <a:noFill/>
          </a:ln>
          <a:effectLst>
            <a:softEdge rad="366545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A6DE34-DE38-4B46-A223-796E42270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790" y="0"/>
            <a:ext cx="24384453" cy="13717588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1248074" y="4122490"/>
            <a:ext cx="8208912" cy="7848872"/>
          </a:xfrm>
          <a:prstGeom prst="rect">
            <a:avLst/>
          </a:prstGeom>
        </p:spPr>
        <p:txBody>
          <a:bodyPr numCol="1" spcCol="720000"/>
          <a:lstStyle/>
          <a:p>
            <a:pPr marL="457200" indent="-457200">
              <a:lnSpc>
                <a:spcPct val="130000"/>
              </a:lnSpc>
              <a:buClr>
                <a:srgbClr val="468CBD"/>
              </a:buClr>
              <a:buFont typeface="Arial" panose="020B0604020202020204" pitchFamily="34" charset="0"/>
              <a:buChar char="•"/>
            </a:pPr>
            <a:r>
              <a:rPr lang="en-US" b="1" cap="none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Based in Vienna</a:t>
            </a:r>
            <a:endParaRPr lang="en-US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Shape 61">
            <a:extLst>
              <a:ext uri="{FF2B5EF4-FFF2-40B4-BE49-F238E27FC236}">
                <a16:creationId xmlns:a16="http://schemas.microsoft.com/office/drawing/2014/main" id="{160D2164-D78D-4A77-A102-8DCFBBE37462}"/>
              </a:ext>
            </a:extLst>
          </p:cNvPr>
          <p:cNvSpPr/>
          <p:nvPr/>
        </p:nvSpPr>
        <p:spPr>
          <a:xfrm>
            <a:off x="1319567" y="2378493"/>
            <a:ext cx="8136904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66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Light"/>
              </a:rPr>
              <a:t>LUCIANA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EA6D4A4-EE90-4801-96C0-200F1586B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2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1641E2-53FA-6949-A34F-4A30B031C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51826" y="532278"/>
            <a:ext cx="8425430" cy="12653031"/>
          </a:xfrm>
          <a:prstGeom prst="rect">
            <a:avLst/>
          </a:prstGeom>
          <a:ln>
            <a:noFill/>
          </a:ln>
          <a:effectLst>
            <a:softEdge rad="366545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A6DE34-DE38-4B46-A223-796E42270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790" y="0"/>
            <a:ext cx="24384453" cy="13717588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1248074" y="4122490"/>
            <a:ext cx="8208912" cy="7848872"/>
          </a:xfrm>
          <a:prstGeom prst="rect">
            <a:avLst/>
          </a:prstGeom>
        </p:spPr>
        <p:txBody>
          <a:bodyPr numCol="1" spcCol="720000"/>
          <a:lstStyle/>
          <a:p>
            <a:pPr marL="457200" indent="-457200">
              <a:lnSpc>
                <a:spcPct val="130000"/>
              </a:lnSpc>
              <a:buClr>
                <a:srgbClr val="468CBD"/>
              </a:buClr>
              <a:buFont typeface="Arial" panose="020B0604020202020204" pitchFamily="34" charset="0"/>
              <a:buChar char="•"/>
            </a:pPr>
            <a:r>
              <a:rPr lang="en-US" b="1" cap="none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Based in Cape Town</a:t>
            </a:r>
            <a:endParaRPr lang="en-US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Shape 61">
            <a:extLst>
              <a:ext uri="{FF2B5EF4-FFF2-40B4-BE49-F238E27FC236}">
                <a16:creationId xmlns:a16="http://schemas.microsoft.com/office/drawing/2014/main" id="{160D2164-D78D-4A77-A102-8DCFBBE37462}"/>
              </a:ext>
            </a:extLst>
          </p:cNvPr>
          <p:cNvSpPr/>
          <p:nvPr/>
        </p:nvSpPr>
        <p:spPr>
          <a:xfrm>
            <a:off x="1319567" y="2378493"/>
            <a:ext cx="8136904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66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Light"/>
              </a:rPr>
              <a:t>THERESA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EA6D4A4-EE90-4801-96C0-200F1586B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65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1641E2-53FA-6949-A34F-4A30B031C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9693" y="532278"/>
            <a:ext cx="8425430" cy="12653030"/>
          </a:xfrm>
          <a:prstGeom prst="rect">
            <a:avLst/>
          </a:prstGeom>
          <a:ln>
            <a:noFill/>
          </a:ln>
          <a:effectLst>
            <a:softEdge rad="366545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A6DE34-DE38-4B46-A223-796E42270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790" y="0"/>
            <a:ext cx="24384453" cy="13717588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1248074" y="4122490"/>
            <a:ext cx="8208912" cy="7848872"/>
          </a:xfrm>
          <a:prstGeom prst="rect">
            <a:avLst/>
          </a:prstGeom>
        </p:spPr>
        <p:txBody>
          <a:bodyPr numCol="1" spcCol="720000"/>
          <a:lstStyle/>
          <a:p>
            <a:pPr marL="457200" indent="-457200">
              <a:lnSpc>
                <a:spcPct val="130000"/>
              </a:lnSpc>
              <a:buClr>
                <a:srgbClr val="468CBD"/>
              </a:buClr>
              <a:buFont typeface="Arial" panose="020B0604020202020204" pitchFamily="34" charset="0"/>
              <a:buChar char="•"/>
            </a:pPr>
            <a:r>
              <a:rPr lang="en-US" b="1" cap="none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Based in Geneva</a:t>
            </a:r>
            <a:endParaRPr lang="en-US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Shape 61">
            <a:extLst>
              <a:ext uri="{FF2B5EF4-FFF2-40B4-BE49-F238E27FC236}">
                <a16:creationId xmlns:a16="http://schemas.microsoft.com/office/drawing/2014/main" id="{160D2164-D78D-4A77-A102-8DCFBBE37462}"/>
              </a:ext>
            </a:extLst>
          </p:cNvPr>
          <p:cNvSpPr/>
          <p:nvPr/>
        </p:nvSpPr>
        <p:spPr>
          <a:xfrm>
            <a:off x="1319567" y="2378493"/>
            <a:ext cx="8136904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66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Light"/>
              </a:rPr>
              <a:t>PAUL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EA6D4A4-EE90-4801-96C0-200F1586B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59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A6522-F547-9249-B574-430C0A60A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34"/>
          <a:stretch/>
        </p:blipFill>
        <p:spPr>
          <a:xfrm>
            <a:off x="8702004" y="0"/>
            <a:ext cx="15793194" cy="13717588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1248074" y="4122490"/>
            <a:ext cx="8208912" cy="7848872"/>
          </a:xfrm>
          <a:prstGeom prst="rect">
            <a:avLst/>
          </a:prstGeom>
        </p:spPr>
        <p:txBody>
          <a:bodyPr numCol="1" spcCol="720000"/>
          <a:lstStyle/>
          <a:p>
            <a:pPr marL="457200" indent="-457200">
              <a:lnSpc>
                <a:spcPct val="130000"/>
              </a:lnSpc>
              <a:buClr>
                <a:srgbClr val="468CBD"/>
              </a:buClr>
              <a:buFont typeface="Arial" panose="020B0604020202020204" pitchFamily="34" charset="0"/>
              <a:buChar char="•"/>
            </a:pPr>
            <a:r>
              <a:rPr lang="en-US" b="1" cap="none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Based in Cape Town and working for </a:t>
            </a:r>
            <a:endParaRPr lang="en-US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Shape 61">
            <a:extLst>
              <a:ext uri="{FF2B5EF4-FFF2-40B4-BE49-F238E27FC236}">
                <a16:creationId xmlns:a16="http://schemas.microsoft.com/office/drawing/2014/main" id="{160D2164-D78D-4A77-A102-8DCFBBE37462}"/>
              </a:ext>
            </a:extLst>
          </p:cNvPr>
          <p:cNvSpPr/>
          <p:nvPr/>
        </p:nvSpPr>
        <p:spPr>
          <a:xfrm>
            <a:off x="1320082" y="2180312"/>
            <a:ext cx="8136904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t">
            <a:spAutoFit/>
          </a:bodyPr>
          <a:lstStyle/>
          <a:p>
            <a:pPr lvl="0">
              <a:defRPr sz="1800"/>
            </a:pPr>
            <a:r>
              <a:rPr lang="en-US" sz="6600" dirty="0">
                <a:solidFill>
                  <a:srgbClr val="48385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Roboto Light"/>
              </a:rPr>
              <a:t>ADRIAN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EA6D4A4-EE90-4801-96C0-200F1586B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200" y="496800"/>
            <a:ext cx="2158270" cy="711518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F220F842-3EED-2AA5-BB1F-3ADEB1D9E4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34" y="5169373"/>
            <a:ext cx="5112072" cy="226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54819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GI New2">
      <a:dk1>
        <a:srgbClr val="48375C"/>
      </a:dk1>
      <a:lt1>
        <a:srgbClr val="FFFFFF"/>
      </a:lt1>
      <a:dk2>
        <a:srgbClr val="44546A"/>
      </a:dk2>
      <a:lt2>
        <a:srgbClr val="F2F2ED"/>
      </a:lt2>
      <a:accent1>
        <a:srgbClr val="3A8ABC"/>
      </a:accent1>
      <a:accent2>
        <a:srgbClr val="608F71"/>
      </a:accent2>
      <a:accent3>
        <a:srgbClr val="E6A35A"/>
      </a:accent3>
      <a:accent4>
        <a:srgbClr val="9E2E46"/>
      </a:accent4>
      <a:accent5>
        <a:srgbClr val="AEA793"/>
      </a:accent5>
      <a:accent6>
        <a:srgbClr val="6E658F"/>
      </a:accent6>
      <a:hlink>
        <a:srgbClr val="3989B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GITOC_PPT" id="{F7FCF3AC-7009-8948-9C26-FBF52886666B}" vid="{71FD8636-7C23-924F-A2CD-388E687E7BA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Personalizar design</Template>
  <TotalTime>2133</TotalTime>
  <Words>1638</Words>
  <Application>Microsoft Macintosh PowerPoint</Application>
  <PresentationFormat>Custom</PresentationFormat>
  <Paragraphs>418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Fira Sans Black</vt:lpstr>
      <vt:lpstr>Lato</vt:lpstr>
      <vt:lpstr>Lato Black</vt:lpstr>
      <vt:lpstr>Lato Light</vt:lpstr>
      <vt:lpstr>Personalizar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Axel, CHAPTAL</dc:creator>
  <cp:lastModifiedBy>Theresa Hume</cp:lastModifiedBy>
  <cp:revision>106</cp:revision>
  <cp:lastPrinted>2020-10-01T11:17:08Z</cp:lastPrinted>
  <dcterms:created xsi:type="dcterms:W3CDTF">2020-09-11T12:23:52Z</dcterms:created>
  <dcterms:modified xsi:type="dcterms:W3CDTF">2023-04-05T08:35:43Z</dcterms:modified>
</cp:coreProperties>
</file>